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7" r:id="rId16"/>
    <p:sldId id="271" r:id="rId17"/>
    <p:sldId id="272" r:id="rId18"/>
    <p:sldId id="276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D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B24525-EC63-443D-82DA-E0B6D0496FF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DAEB9E5-10B2-4802-9AF4-2B91E7D2C931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Arial Black" panose="020B0A04020102020204" pitchFamily="34" charset="0"/>
            </a:rPr>
            <a:t>План-фактный анализ материальных затрат </a:t>
          </a:r>
          <a:endParaRPr lang="ru-RU" sz="1600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9B472A75-E2C0-4D0F-8704-DDC76A803BB2}" type="parTrans" cxnId="{31DB9075-3657-469D-B9B6-0E7C75A90E52}">
      <dgm:prSet/>
      <dgm:spPr/>
      <dgm:t>
        <a:bodyPr/>
        <a:lstStyle/>
        <a:p>
          <a:endParaRPr lang="ru-RU"/>
        </a:p>
      </dgm:t>
    </dgm:pt>
    <dgm:pt modelId="{DF1A4C04-E1B7-4E43-B4E1-DBC6A64B9FD7}" type="sibTrans" cxnId="{31DB9075-3657-469D-B9B6-0E7C75A90E52}">
      <dgm:prSet/>
      <dgm:spPr>
        <a:ln>
          <a:solidFill>
            <a:schemeClr val="accent2"/>
          </a:solidFill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0086EFD-CC52-4A45-84CD-2DF89E8639D0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Arial Black" panose="020B0A04020102020204" pitchFamily="34" charset="0"/>
            </a:rPr>
            <a:t>План-фактный анализ затрат на оплату труда</a:t>
          </a:r>
          <a:endParaRPr lang="ru-RU" sz="1600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59BA9A37-D205-402C-8C0A-DD8BB8DACA40}" type="parTrans" cxnId="{C5384DBB-0275-4AAC-9ED2-5CA15F2CF874}">
      <dgm:prSet/>
      <dgm:spPr/>
      <dgm:t>
        <a:bodyPr/>
        <a:lstStyle/>
        <a:p>
          <a:endParaRPr lang="ru-RU"/>
        </a:p>
      </dgm:t>
    </dgm:pt>
    <dgm:pt modelId="{4A690909-FF98-4440-9870-F95A550EC081}" type="sibTrans" cxnId="{C5384DBB-0275-4AAC-9ED2-5CA15F2CF874}">
      <dgm:prSet/>
      <dgm:spPr/>
      <dgm:t>
        <a:bodyPr/>
        <a:lstStyle/>
        <a:p>
          <a:endParaRPr lang="ru-RU"/>
        </a:p>
      </dgm:t>
    </dgm:pt>
    <dgm:pt modelId="{E09BAE4C-5F16-491C-AAF7-36F310298551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Arial Black" panose="020B0A04020102020204" pitchFamily="34" charset="0"/>
            </a:rPr>
            <a:t>План-фактный анализ затрат на механизацию</a:t>
          </a:r>
          <a:endParaRPr lang="ru-RU" sz="1600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A6E68137-2200-4F95-9641-4B2C6E0DC23B}" type="parTrans" cxnId="{33B6D085-1CD9-4A3D-A355-287244CCEEAD}">
      <dgm:prSet/>
      <dgm:spPr/>
      <dgm:t>
        <a:bodyPr/>
        <a:lstStyle/>
        <a:p>
          <a:endParaRPr lang="ru-RU"/>
        </a:p>
      </dgm:t>
    </dgm:pt>
    <dgm:pt modelId="{F7B23883-B2C7-4435-9EDD-27FF050DF6D8}" type="sibTrans" cxnId="{33B6D085-1CD9-4A3D-A355-287244CCEEAD}">
      <dgm:prSet/>
      <dgm:spPr/>
      <dgm:t>
        <a:bodyPr/>
        <a:lstStyle/>
        <a:p>
          <a:endParaRPr lang="ru-RU"/>
        </a:p>
      </dgm:t>
    </dgm:pt>
    <dgm:pt modelId="{50AA0896-4684-4896-9D0A-C341C455A861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Arial Black" panose="020B0A04020102020204" pitchFamily="34" charset="0"/>
            </a:rPr>
            <a:t>План-фактный анализ объемов использования ресурсов в разрезе работ</a:t>
          </a:r>
          <a:endParaRPr lang="ru-RU" sz="1600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ACA25A00-9AE6-483D-9EB6-8EF99B713319}" type="parTrans" cxnId="{6CF4F38E-88B0-41C6-AFF6-043448955F33}">
      <dgm:prSet/>
      <dgm:spPr/>
      <dgm:t>
        <a:bodyPr/>
        <a:lstStyle/>
        <a:p>
          <a:endParaRPr lang="ru-RU"/>
        </a:p>
      </dgm:t>
    </dgm:pt>
    <dgm:pt modelId="{7CFA1CAD-7A44-4D50-915B-752AD5B4EC0E}" type="sibTrans" cxnId="{6CF4F38E-88B0-41C6-AFF6-043448955F33}">
      <dgm:prSet/>
      <dgm:spPr/>
      <dgm:t>
        <a:bodyPr/>
        <a:lstStyle/>
        <a:p>
          <a:endParaRPr lang="ru-RU"/>
        </a:p>
      </dgm:t>
    </dgm:pt>
    <dgm:pt modelId="{1544E0CF-F3FD-4B62-9FE4-FE1112530CD6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Arial Black" panose="020B0A04020102020204" pitchFamily="34" charset="0"/>
            </a:rPr>
            <a:t>План-фактный анализ исполнения объемов работ</a:t>
          </a:r>
          <a:endParaRPr lang="ru-RU" sz="1600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62024C69-1089-4910-888A-B3F1E19DE7A9}" type="parTrans" cxnId="{A3372936-0BE0-46CD-9775-2E38F187AFD6}">
      <dgm:prSet/>
      <dgm:spPr/>
      <dgm:t>
        <a:bodyPr/>
        <a:lstStyle/>
        <a:p>
          <a:endParaRPr lang="ru-RU"/>
        </a:p>
      </dgm:t>
    </dgm:pt>
    <dgm:pt modelId="{31B8C791-48B5-4AD2-A7AA-A1A29225AC1D}" type="sibTrans" cxnId="{A3372936-0BE0-46CD-9775-2E38F187AFD6}">
      <dgm:prSet/>
      <dgm:spPr/>
      <dgm:t>
        <a:bodyPr/>
        <a:lstStyle/>
        <a:p>
          <a:endParaRPr lang="ru-RU"/>
        </a:p>
      </dgm:t>
    </dgm:pt>
    <dgm:pt modelId="{99C0B81D-745B-48F7-BA12-90D7BF033CFD}" type="pres">
      <dgm:prSet presAssocID="{ACB24525-EC63-443D-82DA-E0B6D0496FF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3D2E26F-CCC0-4D18-8193-539A40C681CB}" type="pres">
      <dgm:prSet presAssocID="{ACB24525-EC63-443D-82DA-E0B6D0496FFB}" presName="Name1" presStyleCnt="0"/>
      <dgm:spPr/>
    </dgm:pt>
    <dgm:pt modelId="{616EABBE-F5CF-4DBB-8925-31243EB94239}" type="pres">
      <dgm:prSet presAssocID="{ACB24525-EC63-443D-82DA-E0B6D0496FFB}" presName="cycle" presStyleCnt="0"/>
      <dgm:spPr/>
    </dgm:pt>
    <dgm:pt modelId="{BD73DD70-88DC-4688-A1D5-E46A52A7E1B8}" type="pres">
      <dgm:prSet presAssocID="{ACB24525-EC63-443D-82DA-E0B6D0496FFB}" presName="srcNode" presStyleLbl="node1" presStyleIdx="0" presStyleCnt="5"/>
      <dgm:spPr/>
    </dgm:pt>
    <dgm:pt modelId="{A2BD1E82-E75F-405E-A7E7-5F4263C57FE2}" type="pres">
      <dgm:prSet presAssocID="{ACB24525-EC63-443D-82DA-E0B6D0496FFB}" presName="conn" presStyleLbl="parChTrans1D2" presStyleIdx="0" presStyleCnt="1"/>
      <dgm:spPr/>
      <dgm:t>
        <a:bodyPr/>
        <a:lstStyle/>
        <a:p>
          <a:endParaRPr lang="ru-RU"/>
        </a:p>
      </dgm:t>
    </dgm:pt>
    <dgm:pt modelId="{646380C1-8955-4EF5-8E17-E0ADABD280C8}" type="pres">
      <dgm:prSet presAssocID="{ACB24525-EC63-443D-82DA-E0B6D0496FFB}" presName="extraNode" presStyleLbl="node1" presStyleIdx="0" presStyleCnt="5"/>
      <dgm:spPr/>
    </dgm:pt>
    <dgm:pt modelId="{517D8190-CC77-4B9F-BFFE-780906E00356}" type="pres">
      <dgm:prSet presAssocID="{ACB24525-EC63-443D-82DA-E0B6D0496FFB}" presName="dstNode" presStyleLbl="node1" presStyleIdx="0" presStyleCnt="5"/>
      <dgm:spPr/>
    </dgm:pt>
    <dgm:pt modelId="{1A9A7F64-0618-4672-AB0A-D25C7DC5551A}" type="pres">
      <dgm:prSet presAssocID="{8DAEB9E5-10B2-4802-9AF4-2B91E7D2C931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3686B9-9E31-4B58-A7C5-5955B711F2D6}" type="pres">
      <dgm:prSet presAssocID="{8DAEB9E5-10B2-4802-9AF4-2B91E7D2C931}" presName="accent_1" presStyleCnt="0"/>
      <dgm:spPr/>
    </dgm:pt>
    <dgm:pt modelId="{CA0C4B22-8553-48F3-A87A-6A38D509DA41}" type="pres">
      <dgm:prSet presAssocID="{8DAEB9E5-10B2-4802-9AF4-2B91E7D2C931}" presName="accentRepeatNode" presStyleLbl="solidFgAcc1" presStyleIdx="0" presStyleCnt="5" custLinFactNeighborX="-10294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2"/>
          </a:solidFill>
        </a:ln>
      </dgm:spPr>
      <dgm:t>
        <a:bodyPr/>
        <a:lstStyle/>
        <a:p>
          <a:endParaRPr lang="ru-RU"/>
        </a:p>
      </dgm:t>
    </dgm:pt>
    <dgm:pt modelId="{BE66A778-9675-4EEF-A5BB-A17CA6B06B04}" type="pres">
      <dgm:prSet presAssocID="{80086EFD-CC52-4A45-84CD-2DF89E8639D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033DC-AEFB-4B11-BEFC-0823B0C98C92}" type="pres">
      <dgm:prSet presAssocID="{80086EFD-CC52-4A45-84CD-2DF89E8639D0}" presName="accent_2" presStyleCnt="0"/>
      <dgm:spPr/>
    </dgm:pt>
    <dgm:pt modelId="{B74BF5FD-00A5-40C7-9508-ED6622C3FF7B}" type="pres">
      <dgm:prSet presAssocID="{80086EFD-CC52-4A45-84CD-2DF89E8639D0}" presName="accentRepeatNode" presStyleLbl="solidFgAcc1" presStyleIdx="1" presStyleCnt="5" custLinFactNeighborX="-11313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2"/>
          </a:solidFill>
        </a:ln>
      </dgm:spPr>
      <dgm:t>
        <a:bodyPr/>
        <a:lstStyle/>
        <a:p>
          <a:endParaRPr lang="ru-RU"/>
        </a:p>
      </dgm:t>
    </dgm:pt>
    <dgm:pt modelId="{F0D0D6D8-9741-40DF-A325-C7293E20EA5A}" type="pres">
      <dgm:prSet presAssocID="{E09BAE4C-5F16-491C-AAF7-36F31029855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113E0D-6F61-454B-8687-A1AF251238CB}" type="pres">
      <dgm:prSet presAssocID="{E09BAE4C-5F16-491C-AAF7-36F310298551}" presName="accent_3" presStyleCnt="0"/>
      <dgm:spPr/>
    </dgm:pt>
    <dgm:pt modelId="{09349430-AB4F-43BD-AB24-95E7305584B6}" type="pres">
      <dgm:prSet presAssocID="{E09BAE4C-5F16-491C-AAF7-36F310298551}" presName="accentRepeatNode" presStyleLbl="solidFgAcc1" presStyleIdx="2" presStyleCnt="5" custLinFactNeighborX="-10138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2"/>
          </a:solidFill>
        </a:ln>
      </dgm:spPr>
      <dgm:t>
        <a:bodyPr/>
        <a:lstStyle/>
        <a:p>
          <a:endParaRPr lang="ru-RU"/>
        </a:p>
      </dgm:t>
    </dgm:pt>
    <dgm:pt modelId="{6D7682C2-8FD6-456A-A315-FBA420EBB094}" type="pres">
      <dgm:prSet presAssocID="{50AA0896-4684-4896-9D0A-C341C455A861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81426C-D63B-4746-B629-A6D74026E476}" type="pres">
      <dgm:prSet presAssocID="{50AA0896-4684-4896-9D0A-C341C455A861}" presName="accent_4" presStyleCnt="0"/>
      <dgm:spPr/>
    </dgm:pt>
    <dgm:pt modelId="{D244CE59-23BE-49CA-A0E8-91C66F7FCFA7}" type="pres">
      <dgm:prSet presAssocID="{50AA0896-4684-4896-9D0A-C341C455A861}" presName="accentRepeatNode" presStyleLbl="solidFgAcc1" presStyleIdx="3" presStyleCnt="5" custLinFactNeighborX="-11313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chemeClr val="accent2"/>
          </a:solidFill>
        </a:ln>
      </dgm:spPr>
      <dgm:t>
        <a:bodyPr/>
        <a:lstStyle/>
        <a:p>
          <a:endParaRPr lang="ru-RU"/>
        </a:p>
      </dgm:t>
    </dgm:pt>
    <dgm:pt modelId="{6A66D4C4-DA8C-41A2-8F26-AF1D894EE6C2}" type="pres">
      <dgm:prSet presAssocID="{1544E0CF-F3FD-4B62-9FE4-FE1112530CD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93BF3-8FC1-404B-AB35-467ABDD6DC76}" type="pres">
      <dgm:prSet presAssocID="{1544E0CF-F3FD-4B62-9FE4-FE1112530CD6}" presName="accent_5" presStyleCnt="0"/>
      <dgm:spPr/>
    </dgm:pt>
    <dgm:pt modelId="{C978092D-8515-4457-84BE-DE2128BC9530}" type="pres">
      <dgm:prSet presAssocID="{1544E0CF-F3FD-4B62-9FE4-FE1112530CD6}" presName="accentRepeatNode" presStyleLbl="solidFgAcc1" presStyleIdx="4" presStyleCnt="5" custLinFactNeighborX="-19678" custLinFactNeighborY="5903"/>
      <dgm:spPr>
        <a:blipFill rotWithShape="0">
          <a:blip xmlns:r="http://schemas.openxmlformats.org/officeDocument/2006/relationships" r:embed="rId5"/>
          <a:stretch>
            <a:fillRect/>
          </a:stretch>
        </a:blipFill>
        <a:ln>
          <a:solidFill>
            <a:schemeClr val="accent2"/>
          </a:solidFill>
        </a:ln>
      </dgm:spPr>
      <dgm:t>
        <a:bodyPr/>
        <a:lstStyle/>
        <a:p>
          <a:endParaRPr lang="ru-RU"/>
        </a:p>
      </dgm:t>
    </dgm:pt>
  </dgm:ptLst>
  <dgm:cxnLst>
    <dgm:cxn modelId="{A3372936-0BE0-46CD-9775-2E38F187AFD6}" srcId="{ACB24525-EC63-443D-82DA-E0B6D0496FFB}" destId="{1544E0CF-F3FD-4B62-9FE4-FE1112530CD6}" srcOrd="4" destOrd="0" parTransId="{62024C69-1089-4910-888A-B3F1E19DE7A9}" sibTransId="{31B8C791-48B5-4AD2-A7AA-A1A29225AC1D}"/>
    <dgm:cxn modelId="{A16071AE-6541-453F-9766-CC0CB0795F02}" type="presOf" srcId="{1544E0CF-F3FD-4B62-9FE4-FE1112530CD6}" destId="{6A66D4C4-DA8C-41A2-8F26-AF1D894EE6C2}" srcOrd="0" destOrd="0" presId="urn:microsoft.com/office/officeart/2008/layout/VerticalCurvedList"/>
    <dgm:cxn modelId="{C5384DBB-0275-4AAC-9ED2-5CA15F2CF874}" srcId="{ACB24525-EC63-443D-82DA-E0B6D0496FFB}" destId="{80086EFD-CC52-4A45-84CD-2DF89E8639D0}" srcOrd="1" destOrd="0" parTransId="{59BA9A37-D205-402C-8C0A-DD8BB8DACA40}" sibTransId="{4A690909-FF98-4440-9870-F95A550EC081}"/>
    <dgm:cxn modelId="{6391018C-98B9-4B95-830C-A21AB7ED4743}" type="presOf" srcId="{50AA0896-4684-4896-9D0A-C341C455A861}" destId="{6D7682C2-8FD6-456A-A315-FBA420EBB094}" srcOrd="0" destOrd="0" presId="urn:microsoft.com/office/officeart/2008/layout/VerticalCurvedList"/>
    <dgm:cxn modelId="{DF3F46E3-4A88-408C-AEEA-4F5CC5F37B51}" type="presOf" srcId="{E09BAE4C-5F16-491C-AAF7-36F310298551}" destId="{F0D0D6D8-9741-40DF-A325-C7293E20EA5A}" srcOrd="0" destOrd="0" presId="urn:microsoft.com/office/officeart/2008/layout/VerticalCurvedList"/>
    <dgm:cxn modelId="{FEBE8472-55B9-45C9-922E-6F1C2CBCDC31}" type="presOf" srcId="{8DAEB9E5-10B2-4802-9AF4-2B91E7D2C931}" destId="{1A9A7F64-0618-4672-AB0A-D25C7DC5551A}" srcOrd="0" destOrd="0" presId="urn:microsoft.com/office/officeart/2008/layout/VerticalCurvedList"/>
    <dgm:cxn modelId="{31DB9075-3657-469D-B9B6-0E7C75A90E52}" srcId="{ACB24525-EC63-443D-82DA-E0B6D0496FFB}" destId="{8DAEB9E5-10B2-4802-9AF4-2B91E7D2C931}" srcOrd="0" destOrd="0" parTransId="{9B472A75-E2C0-4D0F-8704-DDC76A803BB2}" sibTransId="{DF1A4C04-E1B7-4E43-B4E1-DBC6A64B9FD7}"/>
    <dgm:cxn modelId="{166B3766-4729-40D6-85D4-1A119778770D}" type="presOf" srcId="{ACB24525-EC63-443D-82DA-E0B6D0496FFB}" destId="{99C0B81D-745B-48F7-BA12-90D7BF033CFD}" srcOrd="0" destOrd="0" presId="urn:microsoft.com/office/officeart/2008/layout/VerticalCurvedList"/>
    <dgm:cxn modelId="{579A285C-A3D9-4057-A93F-3BF1DBE8EF1E}" type="presOf" srcId="{80086EFD-CC52-4A45-84CD-2DF89E8639D0}" destId="{BE66A778-9675-4EEF-A5BB-A17CA6B06B04}" srcOrd="0" destOrd="0" presId="urn:microsoft.com/office/officeart/2008/layout/VerticalCurvedList"/>
    <dgm:cxn modelId="{F44A7B26-2B46-4306-83FE-A050BE1ECE45}" type="presOf" srcId="{DF1A4C04-E1B7-4E43-B4E1-DBC6A64B9FD7}" destId="{A2BD1E82-E75F-405E-A7E7-5F4263C57FE2}" srcOrd="0" destOrd="0" presId="urn:microsoft.com/office/officeart/2008/layout/VerticalCurvedList"/>
    <dgm:cxn modelId="{6CF4F38E-88B0-41C6-AFF6-043448955F33}" srcId="{ACB24525-EC63-443D-82DA-E0B6D0496FFB}" destId="{50AA0896-4684-4896-9D0A-C341C455A861}" srcOrd="3" destOrd="0" parTransId="{ACA25A00-9AE6-483D-9EB6-8EF99B713319}" sibTransId="{7CFA1CAD-7A44-4D50-915B-752AD5B4EC0E}"/>
    <dgm:cxn modelId="{33B6D085-1CD9-4A3D-A355-287244CCEEAD}" srcId="{ACB24525-EC63-443D-82DA-E0B6D0496FFB}" destId="{E09BAE4C-5F16-491C-AAF7-36F310298551}" srcOrd="2" destOrd="0" parTransId="{A6E68137-2200-4F95-9641-4B2C6E0DC23B}" sibTransId="{F7B23883-B2C7-4435-9EDD-27FF050DF6D8}"/>
    <dgm:cxn modelId="{607E8919-259D-4333-BD74-AB3C5671D0BD}" type="presParOf" srcId="{99C0B81D-745B-48F7-BA12-90D7BF033CFD}" destId="{23D2E26F-CCC0-4D18-8193-539A40C681CB}" srcOrd="0" destOrd="0" presId="urn:microsoft.com/office/officeart/2008/layout/VerticalCurvedList"/>
    <dgm:cxn modelId="{B9AD8A33-0781-461E-8661-BDE321CB1437}" type="presParOf" srcId="{23D2E26F-CCC0-4D18-8193-539A40C681CB}" destId="{616EABBE-F5CF-4DBB-8925-31243EB94239}" srcOrd="0" destOrd="0" presId="urn:microsoft.com/office/officeart/2008/layout/VerticalCurvedList"/>
    <dgm:cxn modelId="{01AB4F61-D7C9-45E4-883D-7A33BA21EEAA}" type="presParOf" srcId="{616EABBE-F5CF-4DBB-8925-31243EB94239}" destId="{BD73DD70-88DC-4688-A1D5-E46A52A7E1B8}" srcOrd="0" destOrd="0" presId="urn:microsoft.com/office/officeart/2008/layout/VerticalCurvedList"/>
    <dgm:cxn modelId="{A58C63B4-E019-4A75-BBAD-56960E43FCD6}" type="presParOf" srcId="{616EABBE-F5CF-4DBB-8925-31243EB94239}" destId="{A2BD1E82-E75F-405E-A7E7-5F4263C57FE2}" srcOrd="1" destOrd="0" presId="urn:microsoft.com/office/officeart/2008/layout/VerticalCurvedList"/>
    <dgm:cxn modelId="{5573B160-DCC2-46A2-9D04-7459BDE8FD34}" type="presParOf" srcId="{616EABBE-F5CF-4DBB-8925-31243EB94239}" destId="{646380C1-8955-4EF5-8E17-E0ADABD280C8}" srcOrd="2" destOrd="0" presId="urn:microsoft.com/office/officeart/2008/layout/VerticalCurvedList"/>
    <dgm:cxn modelId="{8DF0B38E-0DB7-4F46-B780-F6A2969E2715}" type="presParOf" srcId="{616EABBE-F5CF-4DBB-8925-31243EB94239}" destId="{517D8190-CC77-4B9F-BFFE-780906E00356}" srcOrd="3" destOrd="0" presId="urn:microsoft.com/office/officeart/2008/layout/VerticalCurvedList"/>
    <dgm:cxn modelId="{74DE023D-EEA3-4A59-ABC4-927910587385}" type="presParOf" srcId="{23D2E26F-CCC0-4D18-8193-539A40C681CB}" destId="{1A9A7F64-0618-4672-AB0A-D25C7DC5551A}" srcOrd="1" destOrd="0" presId="urn:microsoft.com/office/officeart/2008/layout/VerticalCurvedList"/>
    <dgm:cxn modelId="{B06A8DC2-4E3D-4B64-8DB0-96F60EC3B1DA}" type="presParOf" srcId="{23D2E26F-CCC0-4D18-8193-539A40C681CB}" destId="{BD3686B9-9E31-4B58-A7C5-5955B711F2D6}" srcOrd="2" destOrd="0" presId="urn:microsoft.com/office/officeart/2008/layout/VerticalCurvedList"/>
    <dgm:cxn modelId="{BAD19532-AED1-4DBC-A6CB-A4F436D71971}" type="presParOf" srcId="{BD3686B9-9E31-4B58-A7C5-5955B711F2D6}" destId="{CA0C4B22-8553-48F3-A87A-6A38D509DA41}" srcOrd="0" destOrd="0" presId="urn:microsoft.com/office/officeart/2008/layout/VerticalCurvedList"/>
    <dgm:cxn modelId="{F04C90B2-20CC-41D6-AF41-A6215D3F6D18}" type="presParOf" srcId="{23D2E26F-CCC0-4D18-8193-539A40C681CB}" destId="{BE66A778-9675-4EEF-A5BB-A17CA6B06B04}" srcOrd="3" destOrd="0" presId="urn:microsoft.com/office/officeart/2008/layout/VerticalCurvedList"/>
    <dgm:cxn modelId="{9FC00089-0839-4063-8314-56A8AC5A3D84}" type="presParOf" srcId="{23D2E26F-CCC0-4D18-8193-539A40C681CB}" destId="{CE8033DC-AEFB-4B11-BEFC-0823B0C98C92}" srcOrd="4" destOrd="0" presId="urn:microsoft.com/office/officeart/2008/layout/VerticalCurvedList"/>
    <dgm:cxn modelId="{40223AD3-F804-46EF-945B-21B7F79ADD2E}" type="presParOf" srcId="{CE8033DC-AEFB-4B11-BEFC-0823B0C98C92}" destId="{B74BF5FD-00A5-40C7-9508-ED6622C3FF7B}" srcOrd="0" destOrd="0" presId="urn:microsoft.com/office/officeart/2008/layout/VerticalCurvedList"/>
    <dgm:cxn modelId="{4ACBAE55-7400-44A2-93C6-4C02CD806F3D}" type="presParOf" srcId="{23D2E26F-CCC0-4D18-8193-539A40C681CB}" destId="{F0D0D6D8-9741-40DF-A325-C7293E20EA5A}" srcOrd="5" destOrd="0" presId="urn:microsoft.com/office/officeart/2008/layout/VerticalCurvedList"/>
    <dgm:cxn modelId="{604E75F5-5EE8-4FBB-BA6E-B68BFFE3D3E1}" type="presParOf" srcId="{23D2E26F-CCC0-4D18-8193-539A40C681CB}" destId="{92113E0D-6F61-454B-8687-A1AF251238CB}" srcOrd="6" destOrd="0" presId="urn:microsoft.com/office/officeart/2008/layout/VerticalCurvedList"/>
    <dgm:cxn modelId="{CCC69427-7DFA-475B-98BF-E7A6A4D13067}" type="presParOf" srcId="{92113E0D-6F61-454B-8687-A1AF251238CB}" destId="{09349430-AB4F-43BD-AB24-95E7305584B6}" srcOrd="0" destOrd="0" presId="urn:microsoft.com/office/officeart/2008/layout/VerticalCurvedList"/>
    <dgm:cxn modelId="{32AB8E79-342B-4C7E-A470-91825CECE47A}" type="presParOf" srcId="{23D2E26F-CCC0-4D18-8193-539A40C681CB}" destId="{6D7682C2-8FD6-456A-A315-FBA420EBB094}" srcOrd="7" destOrd="0" presId="urn:microsoft.com/office/officeart/2008/layout/VerticalCurvedList"/>
    <dgm:cxn modelId="{D4CEA0F8-2C3D-49D8-89A5-49A7A1120800}" type="presParOf" srcId="{23D2E26F-CCC0-4D18-8193-539A40C681CB}" destId="{FA81426C-D63B-4746-B629-A6D74026E476}" srcOrd="8" destOrd="0" presId="urn:microsoft.com/office/officeart/2008/layout/VerticalCurvedList"/>
    <dgm:cxn modelId="{81EEEE87-9259-4F81-84B7-876C37CDE949}" type="presParOf" srcId="{FA81426C-D63B-4746-B629-A6D74026E476}" destId="{D244CE59-23BE-49CA-A0E8-91C66F7FCFA7}" srcOrd="0" destOrd="0" presId="urn:microsoft.com/office/officeart/2008/layout/VerticalCurvedList"/>
    <dgm:cxn modelId="{94737758-318E-46ED-9130-5942861F8A7B}" type="presParOf" srcId="{23D2E26F-CCC0-4D18-8193-539A40C681CB}" destId="{6A66D4C4-DA8C-41A2-8F26-AF1D894EE6C2}" srcOrd="9" destOrd="0" presId="urn:microsoft.com/office/officeart/2008/layout/VerticalCurvedList"/>
    <dgm:cxn modelId="{BD546172-5175-40E2-A767-5CEB5C4E995D}" type="presParOf" srcId="{23D2E26F-CCC0-4D18-8193-539A40C681CB}" destId="{1D493BF3-8FC1-404B-AB35-467ABDD6DC76}" srcOrd="10" destOrd="0" presId="urn:microsoft.com/office/officeart/2008/layout/VerticalCurvedList"/>
    <dgm:cxn modelId="{D7E2C7C6-9334-42E4-A558-D7B29680B8E8}" type="presParOf" srcId="{1D493BF3-8FC1-404B-AB35-467ABDD6DC76}" destId="{C978092D-8515-4457-84BE-DE2128BC953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D1E82-E75F-405E-A7E7-5F4263C57FE2}">
      <dsp:nvSpPr>
        <dsp:cNvPr id="0" name=""/>
        <dsp:cNvSpPr/>
      </dsp:nvSpPr>
      <dsp:spPr>
        <a:xfrm>
          <a:off x="-5668598" y="-867724"/>
          <a:ext cx="6748962" cy="6748962"/>
        </a:xfrm>
        <a:prstGeom prst="blockArc">
          <a:avLst>
            <a:gd name="adj1" fmla="val 18900000"/>
            <a:gd name="adj2" fmla="val 2700000"/>
            <a:gd name="adj3" fmla="val 320"/>
          </a:avLst>
        </a:pr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9A7F64-0618-4672-AB0A-D25C7DC5551A}">
      <dsp:nvSpPr>
        <dsp:cNvPr id="0" name=""/>
        <dsp:cNvSpPr/>
      </dsp:nvSpPr>
      <dsp:spPr>
        <a:xfrm>
          <a:off x="472279" y="313244"/>
          <a:ext cx="6572683" cy="626889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59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План-фактный анализ материальных затрат </a:t>
          </a:r>
          <a:endParaRPr lang="ru-RU" sz="1600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472279" y="313244"/>
        <a:ext cx="6572683" cy="626889"/>
      </dsp:txXfrm>
    </dsp:sp>
    <dsp:sp modelId="{CA0C4B22-8553-48F3-A87A-6A38D509DA41}">
      <dsp:nvSpPr>
        <dsp:cNvPr id="0" name=""/>
        <dsp:cNvSpPr/>
      </dsp:nvSpPr>
      <dsp:spPr>
        <a:xfrm>
          <a:off x="0" y="234883"/>
          <a:ext cx="783612" cy="78361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66A778-9675-4EEF-A5BB-A17CA6B06B04}">
      <dsp:nvSpPr>
        <dsp:cNvPr id="0" name=""/>
        <dsp:cNvSpPr/>
      </dsp:nvSpPr>
      <dsp:spPr>
        <a:xfrm>
          <a:off x="921489" y="1253278"/>
          <a:ext cx="6123472" cy="626889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59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План-фактный анализ затрат на оплату труда</a:t>
          </a:r>
          <a:endParaRPr lang="ru-RU" sz="1600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921489" y="1253278"/>
        <a:ext cx="6123472" cy="626889"/>
      </dsp:txXfrm>
    </dsp:sp>
    <dsp:sp modelId="{B74BF5FD-00A5-40C7-9508-ED6622C3FF7B}">
      <dsp:nvSpPr>
        <dsp:cNvPr id="0" name=""/>
        <dsp:cNvSpPr/>
      </dsp:nvSpPr>
      <dsp:spPr>
        <a:xfrm>
          <a:off x="441033" y="1174917"/>
          <a:ext cx="783612" cy="78361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D0D6D8-9741-40DF-A325-C7293E20EA5A}">
      <dsp:nvSpPr>
        <dsp:cNvPr id="0" name=""/>
        <dsp:cNvSpPr/>
      </dsp:nvSpPr>
      <dsp:spPr>
        <a:xfrm>
          <a:off x="1059361" y="2193312"/>
          <a:ext cx="5985601" cy="626889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59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План-фактный анализ затрат на механизацию</a:t>
          </a:r>
          <a:endParaRPr lang="ru-RU" sz="1600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1059361" y="2193312"/>
        <a:ext cx="5985601" cy="626889"/>
      </dsp:txXfrm>
    </dsp:sp>
    <dsp:sp modelId="{09349430-AB4F-43BD-AB24-95E7305584B6}">
      <dsp:nvSpPr>
        <dsp:cNvPr id="0" name=""/>
        <dsp:cNvSpPr/>
      </dsp:nvSpPr>
      <dsp:spPr>
        <a:xfrm>
          <a:off x="588112" y="2114950"/>
          <a:ext cx="783612" cy="78361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7682C2-8FD6-456A-A315-FBA420EBB094}">
      <dsp:nvSpPr>
        <dsp:cNvPr id="0" name=""/>
        <dsp:cNvSpPr/>
      </dsp:nvSpPr>
      <dsp:spPr>
        <a:xfrm>
          <a:off x="921489" y="3133345"/>
          <a:ext cx="6123472" cy="626889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59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План-фактный анализ объемов использования ресурсов в разрезе работ</a:t>
          </a:r>
          <a:endParaRPr lang="ru-RU" sz="1600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921489" y="3133345"/>
        <a:ext cx="6123472" cy="626889"/>
      </dsp:txXfrm>
    </dsp:sp>
    <dsp:sp modelId="{D244CE59-23BE-49CA-A0E8-91C66F7FCFA7}">
      <dsp:nvSpPr>
        <dsp:cNvPr id="0" name=""/>
        <dsp:cNvSpPr/>
      </dsp:nvSpPr>
      <dsp:spPr>
        <a:xfrm>
          <a:off x="441033" y="3054984"/>
          <a:ext cx="783612" cy="78361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66D4C4-DA8C-41A2-8F26-AF1D894EE6C2}">
      <dsp:nvSpPr>
        <dsp:cNvPr id="0" name=""/>
        <dsp:cNvSpPr/>
      </dsp:nvSpPr>
      <dsp:spPr>
        <a:xfrm>
          <a:off x="472279" y="4073379"/>
          <a:ext cx="6572683" cy="626889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59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План-фактный анализ исполнения объемов работ</a:t>
          </a:r>
          <a:endParaRPr lang="ru-RU" sz="1600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472279" y="4073379"/>
        <a:ext cx="6572683" cy="626889"/>
      </dsp:txXfrm>
    </dsp:sp>
    <dsp:sp modelId="{C978092D-8515-4457-84BE-DE2128BC9530}">
      <dsp:nvSpPr>
        <dsp:cNvPr id="0" name=""/>
        <dsp:cNvSpPr/>
      </dsp:nvSpPr>
      <dsp:spPr>
        <a:xfrm>
          <a:off x="0" y="4041275"/>
          <a:ext cx="783612" cy="783612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91395-B560-476D-8881-489CDF599EB5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0A02A-C0E4-4ED7-B446-75496C0B0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246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E00F4C8-3F2E-48C1-9F70-F84F05A6D9C8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859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spcBef>
                <a:spcPts val="0"/>
              </a:spcBef>
            </a:pPr>
            <a:r>
              <a:rPr lang="ru-RU" dirty="0" smtClean="0"/>
              <a:t>Затраты</a:t>
            </a:r>
            <a:r>
              <a:rPr lang="ru-RU" baseline="0" dirty="0" smtClean="0"/>
              <a:t> на оплату труда  рабочих строителей по строительно-монтажным работам  в системе регистрируются Аккордными и Сдельными нарядами. </a:t>
            </a:r>
            <a:r>
              <a:rPr lang="ru-RU" dirty="0" smtClean="0"/>
              <a:t>Данные документы создаются на основании объемного плана работ, либо регистрируются</a:t>
            </a:r>
            <a:r>
              <a:rPr lang="ru-RU" baseline="0" dirty="0" smtClean="0"/>
              <a:t> самостоятельно. Далее все начисления за месяц по рабочим строителям регистрируются в документе «Начисление зарплаты сотрудникам организаций». Затем отражение затрат на оплату труда на счетах бухгалтерского учета проводятся документом «Отражение зарплаты в </a:t>
            </a:r>
            <a:r>
              <a:rPr lang="ru-RU" baseline="0" dirty="0" err="1" smtClean="0"/>
              <a:t>регл</a:t>
            </a:r>
            <a:r>
              <a:rPr lang="ru-RU" baseline="0" dirty="0" smtClean="0"/>
              <a:t>. учете». Провести план-фактный анализ затрат на оплату труда можно при помощи отчета «План-фактный анализ затрат на оплату труда». По бухгалтерскому учету анализ данных проводится стандартными отчетами БУ.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41B2C9C-FE86-473E-A425-59165998DBC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945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Отчет «План-фактный</a:t>
            </a:r>
            <a:r>
              <a:rPr lang="ru-RU" baseline="0" dirty="0" smtClean="0"/>
              <a:t> анализ затрат  на оплату труда</a:t>
            </a:r>
            <a:r>
              <a:rPr lang="ru-RU" dirty="0" smtClean="0"/>
              <a:t>» отражает совокупные затраты   на оплату труда  рабочих строителей понесенные по</a:t>
            </a:r>
            <a:r>
              <a:rPr lang="ru-RU" baseline="0" dirty="0" smtClean="0"/>
              <a:t> объекту строительства, стройкам и в целом по всем объектам строительства. В графе «План» отражаются данные по планируемому объему  человеко-часов  и затрат на оплату труда  для всех работ заложенных в документ «Определение объемов выполнения строительно-монтажных работ. Данные фактической выработки и затрат на выполнение СМР  по документам «Сдельный наряд» и «Аккордный наряд» отразятся в графе «По нарядам». В графе «по бух. учету» отразится вся сумма начислений оплаты труда отраженная в бухгалтерском учете на прямые затраты по кредиту счета 3350.  В графе «остаток/ превышения» отражаются отклонения по плановым и фактическим затратам. Отрицательный остаток говорит о превышении понесенных затрат над плановыми.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41B2C9C-FE86-473E-A425-59165998DBC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56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spcBef>
                <a:spcPts val="0"/>
              </a:spcBef>
            </a:pPr>
            <a:r>
              <a:rPr lang="ru-RU" dirty="0" smtClean="0"/>
              <a:t>Затраты</a:t>
            </a:r>
            <a:r>
              <a:rPr lang="ru-RU" baseline="0" dirty="0" smtClean="0"/>
              <a:t> на механизацию строительных работ  в системе регистрируются документами Путевой лист и Рапорт о работе строительных механизмов. </a:t>
            </a:r>
            <a:r>
              <a:rPr lang="ru-RU" dirty="0" smtClean="0"/>
              <a:t>Данные документы создаются на основании объемного плана работ, либо регистрируются</a:t>
            </a:r>
            <a:r>
              <a:rPr lang="ru-RU" baseline="0" dirty="0" smtClean="0"/>
              <a:t> самостоятельно. В документах отражается выработка машин, регистрируется рабочее время водителей и машинистов на объектах строительства. В документе «Путевой лист», отражаются данные по расходу ГСМ и выработке машин.  Отражение затрат на ГСМ в бухгалтерском учете регистрируется  документом «Списание ТМЗ». В течении периода работ все затраты по эксплуатации строительных машин и механизмов собираются на счете 8420. Затем документом «Отражение затрат на эксплуатацию машин и механизмов в производстве», затраты по механизации переносятся на счета прямых затрат. Провести план-фактный анализ затрат на механизацию можно при помощи отчета «План-фактный анализ затрат на механизацию». По бухгалтерскому учету анализ данных проводится стандартными отчетами БУ.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41B2C9C-FE86-473E-A425-59165998DBC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933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Отчет «План-фактный</a:t>
            </a:r>
            <a:r>
              <a:rPr lang="ru-RU" baseline="0" dirty="0" smtClean="0"/>
              <a:t> анализ затрат на механизацию</a:t>
            </a:r>
            <a:r>
              <a:rPr lang="ru-RU" dirty="0" smtClean="0"/>
              <a:t>» отражает совокупные затраты механизации понесенные по</a:t>
            </a:r>
            <a:r>
              <a:rPr lang="ru-RU" baseline="0" dirty="0" smtClean="0"/>
              <a:t> объекту строительства, либо стройкам и  целом по всем объектам строительства. В графе «План» отражается плановый объем выработки машин  и затрат на их эксплуатацию по строительным работам заложенным в документе «Определение объемов выполнения строительно-монтажных работ. Данные фактической выработки и затрат на механизацию отразятся в графе «Факт». Количество машино-часов отражается по данным документа «Путевые листы». А  сумма затрат определяется по данным бухгалтерского учета корреспонденции дебета счетов прямых затрат с кредитом счета 8420.  В графе «остаток/ превышения» отражаются отклонения по плановым и фактическим затратам. Отрицательный остаток говорит о превышении понесенных затрат над плановыми.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41B2C9C-FE86-473E-A425-59165998DBC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845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Отчет «План-фактный</a:t>
            </a:r>
            <a:r>
              <a:rPr lang="ru-RU" baseline="0" dirty="0" smtClean="0"/>
              <a:t> анализ объемов использования ресурсов  в разрезе работ</a:t>
            </a:r>
            <a:r>
              <a:rPr lang="ru-RU" dirty="0" smtClean="0"/>
              <a:t>» позволяет анализировать</a:t>
            </a:r>
            <a:r>
              <a:rPr lang="ru-RU" baseline="0" dirty="0" smtClean="0"/>
              <a:t> плановые и фактические объемы и затраты ресурсов в разрезе работ </a:t>
            </a:r>
            <a:r>
              <a:rPr lang="ru-RU" dirty="0" smtClean="0"/>
              <a:t>по</a:t>
            </a:r>
            <a:r>
              <a:rPr lang="ru-RU" baseline="0" dirty="0" smtClean="0"/>
              <a:t> объекту строительства, стройкам и в целом по всем объектам строительства. В графе «План» отражаются данные по планируемому объему работ  и затрат заложенных в документе «Определение объемов выполнения СМР». Данные фактического расхода ресурсов и средняя оценка суммы понесенных по ним затратам отражаются в графе «Факт». Определяются по данным документов Журнал расхода материалов М-29, Аккордных и Сдельных нарядов, Путевых листов, Рапортов о работе строительных механизмов. Средняя оценка суммы затрат определяется по  данным бухгалтерского учета корреспонденции по дебету счетов прямых затрат, по кредиту счетов 8420, 3350 и 1300 группы счетов. В графе «Остаток\превышение» отражаются отклонения по количеству и усредненным остаткам сумм затрат. Отрицательный остаток усредненных суммы затрат говорит о превышении понесенных затрат над плановыми.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41B2C9C-FE86-473E-A425-59165998DBCB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775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Отчет «План-фактный</a:t>
            </a:r>
            <a:r>
              <a:rPr lang="ru-RU" baseline="0" dirty="0" smtClean="0"/>
              <a:t> анализ объемов использования ресурсов  в разрезе работ</a:t>
            </a:r>
            <a:r>
              <a:rPr lang="ru-RU" dirty="0" smtClean="0"/>
              <a:t>» позволяет анализировать</a:t>
            </a:r>
            <a:r>
              <a:rPr lang="ru-RU" baseline="0" dirty="0" smtClean="0"/>
              <a:t> плановые и фактические объемы и затраты ресурсов в разрезе работ </a:t>
            </a:r>
            <a:r>
              <a:rPr lang="ru-RU" dirty="0" smtClean="0"/>
              <a:t>по</a:t>
            </a:r>
            <a:r>
              <a:rPr lang="ru-RU" baseline="0" dirty="0" smtClean="0"/>
              <a:t> объекту строительства, стройкам и в целом по всем объектам строительства. В графе «План» отражаются данные по планируемому объему работ  и затрат заложенных в документе «Определение объемов выполнения СМР». Данные фактического расхода ресурсов и средняя оценка суммы понесенных по ним затратам отражаются в графе «Факт». Определяются по данным документов Журнал расхода материалов М-29, Аккордных и Сдельных нарядов, Путевых листов, Рапортов о работе строительных механизмов. Средняя оценка суммы затрат определяется по  данным бухгалтерского учета корреспонденции по дебету счетов прямых затрат, по кредиту счетов 8420, 3350 и 1300 группы счетов. В графе «Остаток\превышение» отражаются отклонения по количеству и усредненным остаткам сумм затрат. Отрицательный остаток усредненных суммы затрат говорит о превышении понесенных затрат над плановыми.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41B2C9C-FE86-473E-A425-59165998DBCB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275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spcBef>
                <a:spcPts val="0"/>
              </a:spcBef>
            </a:pPr>
            <a:r>
              <a:rPr lang="ru-RU" dirty="0" smtClean="0"/>
              <a:t>Для</a:t>
            </a:r>
            <a:r>
              <a:rPr lang="ru-RU" baseline="0" dirty="0" smtClean="0"/>
              <a:t> распределения прочих затрат по оплате труда административного, прочего и  персонала вспомогательного производства в разрезе объектов строительства, строек необходимо  провести настройку в регистре сведений «Настройки распределения ЗП по объектам строительства». Распределение зарплаты можно настроить как по отдельным должностям, так и в по подразделению в целом. Отражение оплаты труда в бухгалтерском учете по новым настройкам распределения регистрируется документом «Отражение зарплаты в </a:t>
            </a:r>
            <a:r>
              <a:rPr lang="ru-RU" baseline="0" dirty="0" err="1" smtClean="0"/>
              <a:t>регл</a:t>
            </a:r>
            <a:r>
              <a:rPr lang="ru-RU" baseline="0" dirty="0" smtClean="0"/>
              <a:t>. учете».  Настроить распределение амортизации непроизводственных ОС т.е. тех, которые не участвуют в выполнении строительно-монтажных работ, а так же амортизации нематериальных активов  в разрезе объектов строительства и строек можно в регистрах сведений «Настройка распределения амортизации непроизводственных ОС» и «Настройка распределения амортизации НМА». Отражение амортизации по новым настройкам распределения  в бухгалтерском учете регистрируются документом «Закрытие месяца». </a:t>
            </a:r>
            <a:r>
              <a:rPr lang="ru-RU" altLang="ru-RU" dirty="0" smtClean="0"/>
              <a:t>Затраты по износу средств индивидуальной защиты и инвентаря, а также оборотных материалов, отражаются документом «Погашение стоимости материалов». </a:t>
            </a:r>
            <a:r>
              <a:rPr lang="ru-RU" baseline="0" dirty="0" smtClean="0"/>
              <a:t>Анализ  прочих затрат проводится в стандартных отчетах на счетах бухгалтерского учета.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41B2C9C-FE86-473E-A425-59165998DBCB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036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Проанализировать затраты в стандартной  бухгалтерской отчетности можно  на счетах прямых и прочих затрат с аналитикой «Объекты строительства», «Номенклатурные группы», «Основные средства».  Затраты на механизацию отражаются на счете 8420 с аналитикой «Строительные машины и механизмы».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41B2C9C-FE86-473E-A425-59165998DBCB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1353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Проанализировать затраты в стандартной  бухгалтерской отчетности можно  на счетах прямых и прочих затрат с аналитикой «Объекты строительства», «Номенклатурные группы», «Основные средства».  Затраты на механизацию отражаются на счете 8420 с аналитикой «Строительные машины и механизмы».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41B2C9C-FE86-473E-A425-59165998DBCB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476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отражения затрат по стройкам  в бухгалтерских отчетах, необходимо настроить отбор по аналитике счета. Отбор можно настроить в форме</a:t>
            </a:r>
            <a:r>
              <a:rPr lang="ru-RU" baseline="0" dirty="0" smtClean="0"/>
              <a:t> настроек отчета, которая открывается по кнопке «Показать настройки». Далее на закладке Отбор по кнопке выбора открыть форму отбора поля и в иерархическом списке для Объекта строительства  выбрать поле Проект. Затем перейти в форму отбора, и указать для поля соответствующее значение Проекта. Все затраты по данному счету будут отражены в разрезе указанного Проекта.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41B2C9C-FE86-473E-A425-59165998DBCB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73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Учет затрат в строительстве начинается с этапа составления проектно-сметной документации. На данном этапе закладываются нормы расхода материалов, оплаты труда, механизации работ, определяются объемы работ и затрат по объекту строительства. В ходе проведения работ ответственными на участках строительства ведется учет фактического расхода ресурсов и исполнения работ. И затем в конце каждого месяца составляется отчетная документация по  проведенным работам, проводится  сверка по нормам объемного плана работ и фактического исполнения объемов работ, выявляются отклонения. Далее проводится отражение затрат на счетах бухгалтерского учета и расчет себестоимости строительной продукции.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B44F112-6DC0-4549-A529-A4B71CD815C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3799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 так, мы рассмотрели</a:t>
            </a:r>
            <a:r>
              <a:rPr lang="ru-RU" baseline="0" dirty="0" smtClean="0"/>
              <a:t> основные учетные схемы затрат  и механизмы анализа затрат в разрезе объектов строительства и строек по оперативному и бухгалтерскому учету в конфигурации «1С: Бухгалтерия строительных организаций для Казахстана»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57345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684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Специфика учета затрат в Бухгалтерии строительной организации отражена следующим образом.  Планирование объема работ и затрат, отражается в оперативном учете.</a:t>
            </a:r>
          </a:p>
          <a:p>
            <a:r>
              <a:rPr lang="ru-RU" altLang="ru-RU" dirty="0" smtClean="0"/>
              <a:t>Фактический расход ресурсов проводится как в оперативном так и в бухгалтерском учете. Отражение затрат СМР и расчет себестоимости строительной продукции проводится в бухгалтерском учете.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9970959-4C9B-4567-BD94-EDA4466C927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307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В оперативном учете анализ расхода планируемого объема ресурсов и исполнения объемов работ  проводится при помощи специализированных отчетов. В данных отчетах проводится план-фактный анализ суммарного объема понесенных затрат по ресурсам и исполненным работам как в разрезе отдельных объектов строительства, строек, включающих несколько объектов строительства, так и в целом по всем объектам строительства отраженным в информационной базе.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4D3A020-E877-4770-B4D1-D98FB8D8199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765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Анализ затрат  в разрезе объектов строительства и строек (в конфигурации они отражены в отдельном справочнике Проекты) по бухгалтерскому учету ведется в</a:t>
            </a:r>
            <a:r>
              <a:rPr lang="ru-RU" altLang="ru-RU" baseline="0" dirty="0" smtClean="0"/>
              <a:t> стандартных  бухгалтерских отчетах на счетах затрат и себестоимости. </a:t>
            </a:r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F9B783E-5B95-48F0-8BBC-4C4ADAFCDED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573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Перейдем к обзору</a:t>
            </a:r>
            <a:r>
              <a:rPr lang="ru-RU" baseline="0" dirty="0" smtClean="0"/>
              <a:t> программной реализации анализа затрат в разрезе строек и объектов строительства.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41B2C9C-FE86-473E-A425-59165998DBC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106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Заложенные СНиПами нормы ресурсов на единицу работ регистрируются документом «Нормативные ресурсы расценки».</a:t>
            </a:r>
            <a:endParaRPr lang="ru-RU" dirty="0" smtClean="0"/>
          </a:p>
          <a:p>
            <a:r>
              <a:rPr lang="ru-RU" dirty="0" smtClean="0"/>
              <a:t>Планируемый объем работ и затрат по объекту строительства</a:t>
            </a:r>
            <a:r>
              <a:rPr lang="ru-RU" baseline="0" dirty="0" smtClean="0"/>
              <a:t> регистрируется в системе документом «Определение объемов выполнения СМР». В данном документе определяется перечень основных и прочих работ, закладываются прямые, прочие и дополнительные затраты. Для каждого вида работ рассчитывается необходимый объем ресурсов на основании количества работ по договору и нормативных ресурсов для единицы работ.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41B2C9C-FE86-473E-A425-59165998DBC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160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spcBef>
                <a:spcPts val="0"/>
              </a:spcBef>
            </a:pPr>
            <a:r>
              <a:rPr lang="ru-RU" dirty="0" smtClean="0"/>
              <a:t>В течение периода расход</a:t>
            </a:r>
            <a:r>
              <a:rPr lang="ru-RU" baseline="0" dirty="0" smtClean="0"/>
              <a:t> материалов в разрезе объектов строительства в информационной базе регистрируется документом «Расходный ордер  на товары»  с видами операций </a:t>
            </a:r>
            <a:r>
              <a:rPr lang="ru-RU" dirty="0" smtClean="0"/>
              <a:t>Расход по накладной; Требование-накладная; Расход с ордерного склада; Накладная на списание. Затем, в конце отчетного периода для расчета и определения объемов фактического расхода материалов по объекту строительства регистрируется документ </a:t>
            </a:r>
            <a:r>
              <a:rPr lang="ru-RU" baseline="0" dirty="0" smtClean="0"/>
              <a:t>«Журнал расхода материалов в строительстве (М-29)». Для отражения данных расхода материалов в бухгалтерском учете на основании журнала вводится документ «Списание ТМЗ». Провести план-фактный анализ затрат на материалы можно при помощи отчета «План-фактный анализ материальных затрат на строительство». По бухгалтерскому учету анализ данных проводится стандартными отчетами БУ, например, «Оборотно-сальдовая ведомость по счету».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41B2C9C-FE86-473E-A425-59165998DBC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932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Отчет «План-фактный</a:t>
            </a:r>
            <a:r>
              <a:rPr lang="ru-RU" baseline="0" dirty="0" smtClean="0"/>
              <a:t> анализ материальных затрат</a:t>
            </a:r>
            <a:r>
              <a:rPr lang="ru-RU" dirty="0" smtClean="0"/>
              <a:t>» отражает совокупные материальные затраты  понесенные  как по</a:t>
            </a:r>
            <a:r>
              <a:rPr lang="ru-RU" baseline="0" dirty="0" smtClean="0"/>
              <a:t> объекту строительства, так и по стройкам, включающим в себя несколько объектов строительства. В отчете данные по стройкам отражаются в поле отбора «Проект». Если необходимо сформировать отчет по всем объектам строительства, то поля отбора  «Объект строительства» и «Проект» должны быть пустыми. Данные механизм отбора является стандартным для всех план-</a:t>
            </a:r>
            <a:r>
              <a:rPr lang="ru-RU" baseline="0" dirty="0" err="1" smtClean="0"/>
              <a:t>фактных</a:t>
            </a:r>
            <a:r>
              <a:rPr lang="ru-RU" baseline="0" dirty="0" smtClean="0"/>
              <a:t> отчетов. В графе «План» отражаются данные по планируемому объему расхода материалов на основании данных документа «Определение объемов выполнения строительно-монтажных работ. Данные фактического расхода материалов на выполнение СМР  по документу «Журнал расхода материалов в строительстве (М-29)» отразятся в графе «По журналу расхода». В графе «по бух. учету» отразятся все  прямые затраты по кредиту группы счетов 1300.  В графе «остаток/ превышения» отражаются отклонения по плановым и фактическим затратам. Отрицательный остаток говорит о превышении понесенных затрат над плановыми.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41B2C9C-FE86-473E-A425-59165998DBC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673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41064" y="2301241"/>
            <a:ext cx="8020056" cy="1028699"/>
          </a:xfrm>
        </p:spPr>
        <p:txBody>
          <a:bodyPr anchor="t">
            <a:noAutofit/>
          </a:bodyPr>
          <a:lstStyle>
            <a:lvl1pPr algn="l"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ПРИМЕР ЗАГОЛОВКА </a:t>
            </a:r>
            <a:r>
              <a:rPr lang="en-US" dirty="0" smtClean="0"/>
              <a:t>SED UT</a:t>
            </a:r>
            <a:br>
              <a:rPr lang="en-US" dirty="0" smtClean="0"/>
            </a:br>
            <a:r>
              <a:rPr lang="en-US" dirty="0" smtClean="0"/>
              <a:t>UNDE OMNIS ISTE NATUS ERROR SIT</a:t>
            </a:r>
            <a:br>
              <a:rPr lang="en-US" dirty="0" smtClean="0"/>
            </a:br>
            <a:r>
              <a:rPr lang="en-US" dirty="0" smtClean="0"/>
              <a:t>VOLUPTATEM ACCUSANTIUM</a:t>
            </a:r>
            <a:endParaRPr lang="ru-RU" dirty="0"/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0" hasCustomPrompt="1"/>
          </p:nvPr>
        </p:nvSpPr>
        <p:spPr>
          <a:xfrm>
            <a:off x="7738535" y="5838826"/>
            <a:ext cx="3193627" cy="403225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ru-RU" dirty="0" smtClean="0"/>
              <a:t>Подготовил: Иванов И. И.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87819" y="720842"/>
            <a:ext cx="889927" cy="9344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237" y="387927"/>
            <a:ext cx="960000" cy="1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8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" y="0"/>
            <a:ext cx="1219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0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" y="0"/>
            <a:ext cx="12187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25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" y="0"/>
            <a:ext cx="1219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20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80CF91-2BCC-41FA-813B-73C06BD71D1E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ED4598-9CA6-4324-8186-63409467C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977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" y="0"/>
            <a:ext cx="1219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2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41064" y="2377441"/>
            <a:ext cx="8020056" cy="548640"/>
          </a:xfrm>
        </p:spPr>
        <p:txBody>
          <a:bodyPr anchor="t">
            <a:noAutofit/>
          </a:bodyPr>
          <a:lstStyle>
            <a:lvl1pPr algn="l"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ПРИМЕР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941064" y="3380421"/>
            <a:ext cx="8020056" cy="1158240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 smtClean="0"/>
              <a:t>LOREM IPSUM HAS BEEN THE INDUSTRY'S STANDARD DUMMY TEXT EVER SINCE THE 1500S, WHEN AN UNKNOWN PRINTER TOOK A GALLEY OF</a:t>
            </a:r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0" hasCustomPrompt="1"/>
          </p:nvPr>
        </p:nvSpPr>
        <p:spPr>
          <a:xfrm>
            <a:off x="941064" y="5838826"/>
            <a:ext cx="3193627" cy="403225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ru-RU" dirty="0" smtClean="0"/>
              <a:t>Подготовил: Иванов И. 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49235" y="714103"/>
            <a:ext cx="966651" cy="957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237" y="387927"/>
            <a:ext cx="960000" cy="1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36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84" y="422911"/>
            <a:ext cx="10952479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40080" y="1024891"/>
            <a:ext cx="10952480" cy="5267324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022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84" y="422911"/>
            <a:ext cx="10952479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40080" y="1024891"/>
            <a:ext cx="10952480" cy="5267324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726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358539" y="422911"/>
            <a:ext cx="9814560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40080" y="1024891"/>
            <a:ext cx="10952480" cy="5267324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porro</a:t>
            </a:r>
            <a:r>
              <a:rPr lang="en-US" dirty="0" smtClean="0"/>
              <a:t> </a:t>
            </a:r>
            <a:r>
              <a:rPr lang="en-US" dirty="0" err="1" smtClean="0"/>
              <a:t>quisquam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qui </a:t>
            </a:r>
            <a:r>
              <a:rPr lang="en-US" dirty="0" err="1" smtClean="0"/>
              <a:t>dolorem</a:t>
            </a:r>
            <a:r>
              <a:rPr lang="en-US" dirty="0" smtClean="0"/>
              <a:t> ipsum </a:t>
            </a:r>
            <a:r>
              <a:rPr lang="en-US" dirty="0" err="1" smtClean="0"/>
              <a:t>quia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endParaRPr lang="en-US" dirty="0" smtClean="0"/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4979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61853" y="422911"/>
            <a:ext cx="10511247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40080" y="1024891"/>
            <a:ext cx="10952480" cy="5267324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316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61853" y="422911"/>
            <a:ext cx="10511247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40080" y="1024891"/>
            <a:ext cx="10952480" cy="5267324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83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904245" y="422911"/>
            <a:ext cx="10688319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904240" y="1024891"/>
            <a:ext cx="10688320" cy="5267324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1242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904245" y="422911"/>
            <a:ext cx="10688319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904240" y="1024891"/>
            <a:ext cx="10688320" cy="5267324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862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758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24800"/>
            <a:ext cx="10515600" cy="485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800080" y="6356352"/>
            <a:ext cx="553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26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733" b="1" kern="1200">
          <a:solidFill>
            <a:srgbClr val="DA181D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10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914377" indent="-304792" algn="l" defTabSz="1219170" rtl="0" eaLnBrk="1" latinLnBrk="0" hangingPunct="1">
        <a:lnSpc>
          <a:spcPct val="10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523962" indent="-304792" algn="l" defTabSz="1219170" rtl="0" eaLnBrk="1" latinLnBrk="0" hangingPunct="1">
        <a:lnSpc>
          <a:spcPct val="10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2133547" indent="-304792" algn="l" defTabSz="1219170" rtl="0" eaLnBrk="1" latinLnBrk="0" hangingPunct="1">
        <a:lnSpc>
          <a:spcPct val="10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743131" indent="-304792" algn="l" defTabSz="1219170" rtl="0" eaLnBrk="1" latinLnBrk="0" hangingPunct="1">
        <a:lnSpc>
          <a:spcPct val="10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875" y="1699879"/>
            <a:ext cx="9306806" cy="1908294"/>
          </a:xfrm>
        </p:spPr>
        <p:txBody>
          <a:bodyPr/>
          <a:lstStyle/>
          <a:p>
            <a:r>
              <a:rPr lang="ru-RU" dirty="0"/>
              <a:t>Анализ затрат в разрезе объектов строительства и строек в «1С:Бухгалтерия строительных организаций для Казахстана»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г. Усть-Каменогорск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93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угольник 67"/>
          <p:cNvSpPr/>
          <p:nvPr/>
        </p:nvSpPr>
        <p:spPr>
          <a:xfrm>
            <a:off x="5596781" y="3715191"/>
            <a:ext cx="2335758" cy="2321856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solidFill>
              <a:srgbClr val="FF0000">
                <a:alpha val="2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463039" y="1132256"/>
            <a:ext cx="2101348" cy="2321856"/>
          </a:xfrm>
          <a:prstGeom prst="rect">
            <a:avLst/>
          </a:prstGeom>
          <a:solidFill>
            <a:srgbClr val="F9DD77">
              <a:alpha val="53000"/>
            </a:srgbClr>
          </a:solidFill>
          <a:ln>
            <a:solidFill>
              <a:srgbClr val="F9D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200991" y="3825139"/>
            <a:ext cx="2610775" cy="2194308"/>
          </a:xfrm>
          <a:prstGeom prst="rect">
            <a:avLst/>
          </a:prstGeom>
          <a:solidFill>
            <a:srgbClr val="F9DD77">
              <a:alpha val="53000"/>
            </a:srgbClr>
          </a:solidFill>
          <a:ln>
            <a:solidFill>
              <a:srgbClr val="F9D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438703" y="1151074"/>
            <a:ext cx="2101348" cy="2321856"/>
          </a:xfrm>
          <a:prstGeom prst="rect">
            <a:avLst/>
          </a:prstGeom>
          <a:solidFill>
            <a:srgbClr val="F9DD77">
              <a:alpha val="53000"/>
            </a:srgbClr>
          </a:solidFill>
          <a:ln>
            <a:solidFill>
              <a:srgbClr val="F9D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01503" y="1122904"/>
            <a:ext cx="1930199" cy="111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44600">
              <a:defRPr/>
            </a:pPr>
            <a:r>
              <a:rPr lang="ru-RU" b="1" dirty="0"/>
              <a:t>ОТЧЕТ</a:t>
            </a:r>
          </a:p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b="1" dirty="0"/>
              <a:t>План-фактный анализ затрат на оплату труда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556276" y="3790025"/>
            <a:ext cx="2472665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b="1" dirty="0"/>
              <a:t>ДОКУМЕНТ Отражение зарплаты в </a:t>
            </a:r>
            <a:r>
              <a:rPr lang="ru-RU" b="1" dirty="0" err="1"/>
              <a:t>регл</a:t>
            </a:r>
            <a:r>
              <a:rPr lang="ru-RU" b="1" dirty="0"/>
              <a:t>. учете</a:t>
            </a:r>
            <a:endParaRPr lang="ru-RU" b="1" dirty="0"/>
          </a:p>
        </p:txBody>
      </p:sp>
      <p:sp>
        <p:nvSpPr>
          <p:cNvPr id="34" name="Овал 33"/>
          <p:cNvSpPr/>
          <p:nvPr/>
        </p:nvSpPr>
        <p:spPr>
          <a:xfrm>
            <a:off x="7574195" y="1266920"/>
            <a:ext cx="2158545" cy="2206011"/>
          </a:xfrm>
          <a:prstGeom prst="ellipse">
            <a:avLst/>
          </a:prstGeom>
          <a:gradFill flip="none" rotWithShape="1">
            <a:gsLst>
              <a:gs pos="0">
                <a:srgbClr val="E89F34"/>
              </a:gs>
              <a:gs pos="40000">
                <a:srgbClr val="FFC000"/>
              </a:gs>
              <a:gs pos="100000">
                <a:srgbClr val="FFFF00"/>
              </a:gs>
            </a:gsLst>
            <a:lin ang="81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Полилиния 34"/>
          <p:cNvSpPr/>
          <p:nvPr/>
        </p:nvSpPr>
        <p:spPr>
          <a:xfrm>
            <a:off x="8225800" y="1698967"/>
            <a:ext cx="1464944" cy="1507210"/>
          </a:xfrm>
          <a:custGeom>
            <a:avLst/>
            <a:gdLst>
              <a:gd name="connsiteX0" fmla="*/ 0 w 1493531"/>
              <a:gd name="connsiteY0" fmla="*/ 746766 h 1493531"/>
              <a:gd name="connsiteX1" fmla="*/ 746766 w 1493531"/>
              <a:gd name="connsiteY1" fmla="*/ 0 h 1493531"/>
              <a:gd name="connsiteX2" fmla="*/ 1493532 w 1493531"/>
              <a:gd name="connsiteY2" fmla="*/ 746766 h 1493531"/>
              <a:gd name="connsiteX3" fmla="*/ 746766 w 1493531"/>
              <a:gd name="connsiteY3" fmla="*/ 1493532 h 1493531"/>
              <a:gd name="connsiteX4" fmla="*/ 0 w 1493531"/>
              <a:gd name="connsiteY4" fmla="*/ 746766 h 1493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531" h="1493531">
                <a:moveTo>
                  <a:pt x="0" y="746766"/>
                </a:moveTo>
                <a:cubicBezTo>
                  <a:pt x="0" y="334339"/>
                  <a:pt x="334339" y="0"/>
                  <a:pt x="746766" y="0"/>
                </a:cubicBezTo>
                <a:cubicBezTo>
                  <a:pt x="1159193" y="0"/>
                  <a:pt x="1493532" y="334339"/>
                  <a:pt x="1493532" y="746766"/>
                </a:cubicBezTo>
                <a:cubicBezTo>
                  <a:pt x="1493532" y="1159193"/>
                  <a:pt x="1159193" y="1493532"/>
                  <a:pt x="746766" y="1493532"/>
                </a:cubicBezTo>
                <a:cubicBezTo>
                  <a:pt x="334339" y="1493532"/>
                  <a:pt x="0" y="1159193"/>
                  <a:pt x="0" y="746766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11292"/>
              <a:satOff val="13270"/>
              <a:lumOff val="2876"/>
              <a:alphaOff val="0"/>
            </a:schemeClr>
          </a:fillRef>
          <a:effectRef idx="0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613" tIns="227613" rIns="227613" bIns="227613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Arial Black" panose="020B0A04020102020204" pitchFamily="34" charset="0"/>
                <a:cs typeface="Arial" charset="0"/>
              </a:rPr>
              <a:t>ПРЯМЫЕ </a:t>
            </a:r>
            <a:r>
              <a:rPr lang="ru-RU" sz="1400" b="1" dirty="0">
                <a:solidFill>
                  <a:schemeClr val="tx1"/>
                </a:solidFill>
                <a:latin typeface="Arial Black" panose="020B0A04020102020204" pitchFamily="34" charset="0"/>
                <a:cs typeface="Arial" charset="0"/>
              </a:rPr>
              <a:t>затраты</a:t>
            </a:r>
          </a:p>
          <a:p>
            <a:pPr algn="ctr" defTabSz="622300">
              <a:lnSpc>
                <a:spcPct val="90000"/>
              </a:lnSpc>
              <a:defRPr/>
            </a:pPr>
            <a:r>
              <a:rPr lang="ru-RU" sz="1300" b="1" dirty="0">
                <a:solidFill>
                  <a:schemeClr val="tx1"/>
                </a:solidFill>
                <a:latin typeface="Arial Black" panose="020B0A04020102020204" pitchFamily="34" charset="0"/>
                <a:cs typeface="Arial" charset="0"/>
              </a:rPr>
              <a:t>ДТ 2931,8110</a:t>
            </a:r>
          </a:p>
          <a:p>
            <a:pPr algn="ctr" defTabSz="622300">
              <a:lnSpc>
                <a:spcPct val="90000"/>
              </a:lnSpc>
              <a:defRPr/>
            </a:pPr>
            <a:r>
              <a:rPr lang="ru-RU" sz="1300" b="1" dirty="0">
                <a:solidFill>
                  <a:schemeClr val="tx1"/>
                </a:solidFill>
                <a:latin typeface="Arial Black" panose="020B0A04020102020204" pitchFamily="34" charset="0"/>
                <a:cs typeface="Arial" charset="0"/>
              </a:rPr>
              <a:t>КТ 3350</a:t>
            </a:r>
            <a:endParaRPr lang="ru-RU" sz="1300" b="1" dirty="0">
              <a:solidFill>
                <a:schemeClr val="tx1"/>
              </a:solidFill>
              <a:latin typeface="Arial Black" panose="020B0A04020102020204" pitchFamily="34" charset="0"/>
              <a:cs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70340" y="1527098"/>
            <a:ext cx="35546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1600" b="1" dirty="0">
                <a:latin typeface="Arial Black" panose="020B0A04020102020204" pitchFamily="34" charset="0"/>
              </a:rPr>
              <a:t>Бух учет</a:t>
            </a:r>
            <a:endParaRPr lang="ru-RU" sz="1600" b="1" dirty="0">
              <a:latin typeface="Arial Black" panose="020B0A040201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543514" y="1122904"/>
            <a:ext cx="19508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4600">
              <a:defRPr/>
            </a:pPr>
            <a:r>
              <a:rPr lang="ru-RU" b="1" dirty="0"/>
              <a:t>ДОКУМЕНТ</a:t>
            </a:r>
          </a:p>
          <a:p>
            <a:pPr algn="ctr" defTabSz="1244600">
              <a:defRPr/>
            </a:pPr>
            <a:r>
              <a:rPr lang="ru-RU" b="1" dirty="0"/>
              <a:t>Определение объемов выполнения СМР</a:t>
            </a:r>
            <a:endParaRPr lang="ru-RU" b="1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1147469" y="3863302"/>
            <a:ext cx="2896638" cy="840230"/>
            <a:chOff x="251520" y="3501008"/>
            <a:chExt cx="2896638" cy="84023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419966" y="3501008"/>
              <a:ext cx="1728192" cy="8402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44600">
                <a:lnSpc>
                  <a:spcPct val="90000"/>
                </a:lnSpc>
                <a:spcAft>
                  <a:spcPts val="1200"/>
                </a:spcAft>
                <a:defRPr/>
              </a:pPr>
              <a:r>
                <a:rPr lang="ru-RU" b="1" dirty="0"/>
                <a:t>ДОКУМЕНТ Сдельный наряд</a:t>
              </a:r>
              <a:endParaRPr lang="ru-RU" b="1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51520" y="3501008"/>
              <a:ext cx="1384470" cy="8402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44600">
                <a:lnSpc>
                  <a:spcPct val="90000"/>
                </a:lnSpc>
                <a:spcAft>
                  <a:spcPts val="1200"/>
                </a:spcAft>
                <a:defRPr/>
              </a:pPr>
              <a:r>
                <a:rPr lang="ru-RU" b="1" dirty="0"/>
                <a:t>ДОКУМЕНТ Аккордный наряд</a:t>
              </a:r>
              <a:endParaRPr lang="ru-RU" b="1" dirty="0"/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7788427" y="4368139"/>
            <a:ext cx="2210310" cy="2256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44600">
              <a:defRPr/>
            </a:pPr>
            <a:r>
              <a:rPr lang="ru-RU" b="1" dirty="0"/>
              <a:t>ОТЧЕТЫ БУ</a:t>
            </a:r>
          </a:p>
          <a:p>
            <a:pPr algn="ctr" defTabSz="1244600">
              <a:defRPr/>
            </a:pPr>
            <a:r>
              <a:rPr lang="ru-RU" b="1" dirty="0"/>
              <a:t>ОСВ по счету, Карточка счета и др. </a:t>
            </a:r>
          </a:p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endParaRPr lang="ru-RU" b="1" dirty="0"/>
          </a:p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endParaRPr lang="ru-RU" b="1" dirty="0"/>
          </a:p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endParaRPr lang="ru-RU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3612059" y="4236166"/>
            <a:ext cx="225063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b="1" dirty="0"/>
              <a:t>ДОКУМЕНТ Начисление зарплаты сотрудникам организации</a:t>
            </a:r>
            <a:endParaRPr lang="ru-RU" b="1" dirty="0"/>
          </a:p>
        </p:txBody>
      </p:sp>
      <p:sp>
        <p:nvSpPr>
          <p:cNvPr id="61" name="Стрелка вниз 60"/>
          <p:cNvSpPr/>
          <p:nvPr/>
        </p:nvSpPr>
        <p:spPr>
          <a:xfrm rot="5400000">
            <a:off x="6829034" y="2113658"/>
            <a:ext cx="360000" cy="745278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2" name="Стрелка вниз 61"/>
          <p:cNvSpPr/>
          <p:nvPr/>
        </p:nvSpPr>
        <p:spPr>
          <a:xfrm>
            <a:off x="8710119" y="3543842"/>
            <a:ext cx="360000" cy="719199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9" name="Стрелка вниз 68"/>
          <p:cNvSpPr/>
          <p:nvPr/>
        </p:nvSpPr>
        <p:spPr>
          <a:xfrm rot="19040063">
            <a:off x="3690410" y="5705695"/>
            <a:ext cx="360000" cy="719199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" name="Стрелка вниз 69"/>
          <p:cNvSpPr/>
          <p:nvPr/>
        </p:nvSpPr>
        <p:spPr>
          <a:xfrm rot="13370256">
            <a:off x="7608427" y="3276809"/>
            <a:ext cx="360000" cy="719199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" name="Стрелка вниз 70"/>
          <p:cNvSpPr/>
          <p:nvPr/>
        </p:nvSpPr>
        <p:spPr>
          <a:xfrm rot="19148714">
            <a:off x="2988674" y="3097257"/>
            <a:ext cx="360000" cy="719199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2" name="Стрелка вниз 71"/>
          <p:cNvSpPr/>
          <p:nvPr/>
        </p:nvSpPr>
        <p:spPr>
          <a:xfrm rot="13370256">
            <a:off x="5376275" y="5685884"/>
            <a:ext cx="360000" cy="719199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3" name="Стрелка вниз 72"/>
          <p:cNvSpPr/>
          <p:nvPr/>
        </p:nvSpPr>
        <p:spPr>
          <a:xfrm rot="2230256">
            <a:off x="1559192" y="3176319"/>
            <a:ext cx="360000" cy="719199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4" name="Стрелка вниз 73"/>
          <p:cNvSpPr/>
          <p:nvPr/>
        </p:nvSpPr>
        <p:spPr>
          <a:xfrm rot="13370256">
            <a:off x="3952566" y="3257549"/>
            <a:ext cx="360000" cy="719199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5" name="Стрелка вниз 74"/>
          <p:cNvSpPr/>
          <p:nvPr/>
        </p:nvSpPr>
        <p:spPr>
          <a:xfrm rot="5400000" flipV="1">
            <a:off x="3859915" y="2090839"/>
            <a:ext cx="360000" cy="728464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579" y="5520327"/>
            <a:ext cx="1009254" cy="100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085" y="5730273"/>
            <a:ext cx="1009254" cy="100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086" y="2250316"/>
            <a:ext cx="1009254" cy="100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39" y="2233400"/>
            <a:ext cx="1062941" cy="106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902" y="4738802"/>
            <a:ext cx="1007604" cy="100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872" y="4730258"/>
            <a:ext cx="1007604" cy="100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776" y="5565469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947" y="4688422"/>
            <a:ext cx="1108364" cy="110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Затраты на оплату труда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560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980728"/>
            <a:ext cx="8231916" cy="4534910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2495600" y="4651542"/>
            <a:ext cx="4104456" cy="1728192"/>
          </a:xfrm>
          <a:prstGeom prst="wedgeRoundRectCallout">
            <a:avLst>
              <a:gd name="adj1" fmla="val -27450"/>
              <a:gd name="adj2" fmla="val -150996"/>
              <a:gd name="adj3" fmla="val 16667"/>
            </a:avLst>
          </a:prstGeom>
          <a:solidFill>
            <a:schemeClr val="accent2"/>
          </a:solidFill>
          <a:ln>
            <a:solidFill>
              <a:schemeClr val="accent2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Отражает совокупные затраты на оплату труда рабочих строителей понесенные по объекту строительства. Позволяет выявлять отклонения фактических объемов затрат над плановыми.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План-</a:t>
            </a:r>
            <a:r>
              <a:rPr lang="ru-RU" dirty="0" err="1"/>
              <a:t>фактный</a:t>
            </a:r>
            <a:r>
              <a:rPr lang="ru-RU" dirty="0"/>
              <a:t> анализ затрат на оплату труда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23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угольник 67"/>
          <p:cNvSpPr/>
          <p:nvPr/>
        </p:nvSpPr>
        <p:spPr>
          <a:xfrm>
            <a:off x="6744072" y="3729296"/>
            <a:ext cx="2149420" cy="2219984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solidFill>
              <a:srgbClr val="FF0000">
                <a:alpha val="2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048994" y="870175"/>
            <a:ext cx="2101348" cy="2321856"/>
          </a:xfrm>
          <a:prstGeom prst="rect">
            <a:avLst/>
          </a:prstGeom>
          <a:solidFill>
            <a:srgbClr val="F9DD77">
              <a:alpha val="53000"/>
            </a:srgbClr>
          </a:solidFill>
          <a:ln>
            <a:solidFill>
              <a:srgbClr val="F9D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703512" y="3610956"/>
            <a:ext cx="2520280" cy="2482340"/>
          </a:xfrm>
          <a:prstGeom prst="rect">
            <a:avLst/>
          </a:prstGeom>
          <a:solidFill>
            <a:srgbClr val="F9DD77">
              <a:alpha val="53000"/>
            </a:srgbClr>
          </a:solidFill>
          <a:ln>
            <a:solidFill>
              <a:srgbClr val="F9D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884732" y="899168"/>
            <a:ext cx="1729971" cy="2321856"/>
          </a:xfrm>
          <a:prstGeom prst="rect">
            <a:avLst/>
          </a:prstGeom>
          <a:solidFill>
            <a:srgbClr val="F9DD77">
              <a:alpha val="53000"/>
            </a:srgbClr>
          </a:solidFill>
          <a:ln>
            <a:solidFill>
              <a:srgbClr val="F9D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51785" y="908721"/>
            <a:ext cx="1930199" cy="111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44600">
              <a:defRPr/>
            </a:pPr>
            <a:r>
              <a:rPr lang="ru-RU" b="1" dirty="0"/>
              <a:t>ОТЧЕТ</a:t>
            </a:r>
          </a:p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b="1" dirty="0"/>
              <a:t>План-фактный анализ затрат на механизацию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600056" y="3729297"/>
            <a:ext cx="2448272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44600">
              <a:defRPr/>
            </a:pPr>
            <a:r>
              <a:rPr lang="ru-RU" sz="1600" b="1" dirty="0"/>
              <a:t>ДОКУМЕНТ </a:t>
            </a:r>
          </a:p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1600" b="1" dirty="0"/>
              <a:t>Отражение затрат на эксплуатацию машин и механизмов в производстве</a:t>
            </a:r>
            <a:endParaRPr lang="ru-RU" sz="1600" b="1" dirty="0"/>
          </a:p>
        </p:txBody>
      </p:sp>
      <p:sp>
        <p:nvSpPr>
          <p:cNvPr id="34" name="Овал 33"/>
          <p:cNvSpPr/>
          <p:nvPr/>
        </p:nvSpPr>
        <p:spPr>
          <a:xfrm>
            <a:off x="6816081" y="862950"/>
            <a:ext cx="2158545" cy="2206011"/>
          </a:xfrm>
          <a:prstGeom prst="ellipse">
            <a:avLst/>
          </a:prstGeom>
          <a:gradFill flip="none" rotWithShape="1">
            <a:gsLst>
              <a:gs pos="0">
                <a:srgbClr val="E89F34"/>
              </a:gs>
              <a:gs pos="40000">
                <a:srgbClr val="FFC000"/>
              </a:gs>
              <a:gs pos="100000">
                <a:srgbClr val="FFFF00"/>
              </a:gs>
            </a:gsLst>
            <a:lin ang="81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Полилиния 34"/>
          <p:cNvSpPr/>
          <p:nvPr/>
        </p:nvSpPr>
        <p:spPr>
          <a:xfrm>
            <a:off x="7467686" y="1222989"/>
            <a:ext cx="1464944" cy="1507210"/>
          </a:xfrm>
          <a:custGeom>
            <a:avLst/>
            <a:gdLst>
              <a:gd name="connsiteX0" fmla="*/ 0 w 1493531"/>
              <a:gd name="connsiteY0" fmla="*/ 746766 h 1493531"/>
              <a:gd name="connsiteX1" fmla="*/ 746766 w 1493531"/>
              <a:gd name="connsiteY1" fmla="*/ 0 h 1493531"/>
              <a:gd name="connsiteX2" fmla="*/ 1493532 w 1493531"/>
              <a:gd name="connsiteY2" fmla="*/ 746766 h 1493531"/>
              <a:gd name="connsiteX3" fmla="*/ 746766 w 1493531"/>
              <a:gd name="connsiteY3" fmla="*/ 1493532 h 1493531"/>
              <a:gd name="connsiteX4" fmla="*/ 0 w 1493531"/>
              <a:gd name="connsiteY4" fmla="*/ 746766 h 1493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531" h="1493531">
                <a:moveTo>
                  <a:pt x="0" y="746766"/>
                </a:moveTo>
                <a:cubicBezTo>
                  <a:pt x="0" y="334339"/>
                  <a:pt x="334339" y="0"/>
                  <a:pt x="746766" y="0"/>
                </a:cubicBezTo>
                <a:cubicBezTo>
                  <a:pt x="1159193" y="0"/>
                  <a:pt x="1493532" y="334339"/>
                  <a:pt x="1493532" y="746766"/>
                </a:cubicBezTo>
                <a:cubicBezTo>
                  <a:pt x="1493532" y="1159193"/>
                  <a:pt x="1159193" y="1493532"/>
                  <a:pt x="746766" y="1493532"/>
                </a:cubicBezTo>
                <a:cubicBezTo>
                  <a:pt x="334339" y="1493532"/>
                  <a:pt x="0" y="1159193"/>
                  <a:pt x="0" y="746766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11292"/>
              <a:satOff val="13270"/>
              <a:lumOff val="2876"/>
              <a:alphaOff val="0"/>
            </a:schemeClr>
          </a:fillRef>
          <a:effectRef idx="0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613" tIns="227613" rIns="227613" bIns="227613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Arial Black" panose="020B0A04020102020204" pitchFamily="34" charset="0"/>
                <a:cs typeface="Arial" charset="0"/>
              </a:rPr>
              <a:t>ПРЯМЫЕ </a:t>
            </a:r>
            <a:r>
              <a:rPr lang="ru-RU" sz="1400" b="1" dirty="0">
                <a:solidFill>
                  <a:schemeClr val="tx1"/>
                </a:solidFill>
                <a:latin typeface="Arial Black" panose="020B0A04020102020204" pitchFamily="34" charset="0"/>
                <a:cs typeface="Arial" charset="0"/>
              </a:rPr>
              <a:t>затраты</a:t>
            </a:r>
          </a:p>
          <a:p>
            <a:pPr algn="ctr" defTabSz="622300">
              <a:lnSpc>
                <a:spcPct val="90000"/>
              </a:lnSpc>
              <a:defRPr/>
            </a:pPr>
            <a:r>
              <a:rPr lang="ru-RU" sz="1300" b="1" dirty="0">
                <a:solidFill>
                  <a:schemeClr val="tx1"/>
                </a:solidFill>
                <a:latin typeface="Arial Black" panose="020B0A04020102020204" pitchFamily="34" charset="0"/>
                <a:cs typeface="Arial" charset="0"/>
              </a:rPr>
              <a:t>ДТ 2931,8110</a:t>
            </a:r>
          </a:p>
          <a:p>
            <a:pPr algn="ctr" defTabSz="622300">
              <a:lnSpc>
                <a:spcPct val="90000"/>
              </a:lnSpc>
              <a:defRPr/>
            </a:pPr>
            <a:r>
              <a:rPr lang="ru-RU" sz="1300" b="1" dirty="0">
                <a:solidFill>
                  <a:schemeClr val="tx1"/>
                </a:solidFill>
                <a:latin typeface="Arial Black" panose="020B0A04020102020204" pitchFamily="34" charset="0"/>
                <a:cs typeface="Arial" charset="0"/>
              </a:rPr>
              <a:t>КТ 8420</a:t>
            </a:r>
            <a:endParaRPr lang="ru-RU" sz="1300" b="1" dirty="0">
              <a:solidFill>
                <a:schemeClr val="tx1"/>
              </a:solidFill>
              <a:latin typeface="Arial Black" panose="020B0A04020102020204" pitchFamily="34" charset="0"/>
              <a:cs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12226" y="1123128"/>
            <a:ext cx="35546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1600" b="1" dirty="0">
                <a:latin typeface="Arial Black" panose="020B0A04020102020204" pitchFamily="34" charset="0"/>
              </a:rPr>
              <a:t>Бух учет</a:t>
            </a:r>
            <a:endParaRPr lang="ru-RU" sz="1600" b="1" dirty="0">
              <a:latin typeface="Arial Black" panose="020B0A040201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953788" y="908721"/>
            <a:ext cx="16219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4600">
              <a:defRPr/>
            </a:pPr>
            <a:r>
              <a:rPr lang="ru-RU" sz="1600" b="1" dirty="0"/>
              <a:t>ДОКУМЕНТ</a:t>
            </a:r>
          </a:p>
          <a:p>
            <a:pPr algn="ctr" defTabSz="1244600">
              <a:defRPr/>
            </a:pPr>
            <a:r>
              <a:rPr lang="ru-RU" sz="1600" b="1" dirty="0"/>
              <a:t>Определение объемов выполнения СМР</a:t>
            </a:r>
            <a:endParaRPr 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65430" y="4005065"/>
            <a:ext cx="183121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1600" b="1" dirty="0"/>
              <a:t>ДОКУМЕНТ Рапорт о работе строительных механизмов</a:t>
            </a: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31504" y="3605133"/>
            <a:ext cx="138447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1600" b="1" dirty="0"/>
              <a:t>ДОКУМЕНТ Путевой лист</a:t>
            </a:r>
            <a:endParaRPr lang="ru-RU" sz="16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8638218" y="2204864"/>
            <a:ext cx="2210310" cy="1886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44600">
              <a:defRPr/>
            </a:pPr>
            <a:r>
              <a:rPr lang="ru-RU" sz="1600" b="1" dirty="0"/>
              <a:t>ОТЧЕТЫ БУ</a:t>
            </a:r>
          </a:p>
          <a:p>
            <a:pPr algn="ctr" defTabSz="1244600">
              <a:defRPr/>
            </a:pPr>
            <a:r>
              <a:rPr lang="ru-RU" sz="1600" b="1" dirty="0"/>
              <a:t>ОСВ по счету, Карточка счета и др. </a:t>
            </a:r>
          </a:p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endParaRPr lang="ru-RU" b="1" dirty="0"/>
          </a:p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endParaRPr lang="ru-RU" b="1" dirty="0"/>
          </a:p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endParaRPr lang="ru-RU" b="1" dirty="0"/>
          </a:p>
        </p:txBody>
      </p:sp>
      <p:sp>
        <p:nvSpPr>
          <p:cNvPr id="61" name="Стрелка вниз 60"/>
          <p:cNvSpPr/>
          <p:nvPr/>
        </p:nvSpPr>
        <p:spPr>
          <a:xfrm rot="5400000">
            <a:off x="6332672" y="1592808"/>
            <a:ext cx="324000" cy="5400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2" name="Стрелка вниз 61"/>
          <p:cNvSpPr/>
          <p:nvPr/>
        </p:nvSpPr>
        <p:spPr>
          <a:xfrm rot="18785464">
            <a:off x="9154547" y="1624610"/>
            <a:ext cx="324000" cy="5400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" name="Стрелка вниз 69"/>
          <p:cNvSpPr/>
          <p:nvPr/>
        </p:nvSpPr>
        <p:spPr>
          <a:xfrm rot="10800000">
            <a:off x="7678118" y="3105599"/>
            <a:ext cx="324000" cy="5400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" name="Стрелка вниз 70"/>
          <p:cNvSpPr/>
          <p:nvPr/>
        </p:nvSpPr>
        <p:spPr>
          <a:xfrm rot="19148714">
            <a:off x="3319038" y="3105599"/>
            <a:ext cx="324000" cy="5400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3" name="Стрелка вниз 72"/>
          <p:cNvSpPr/>
          <p:nvPr/>
        </p:nvSpPr>
        <p:spPr>
          <a:xfrm rot="2230256">
            <a:off x="2140110" y="3171822"/>
            <a:ext cx="324000" cy="5400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4" name="Стрелка вниз 73"/>
          <p:cNvSpPr/>
          <p:nvPr/>
        </p:nvSpPr>
        <p:spPr>
          <a:xfrm rot="13370256">
            <a:off x="4234644" y="3026997"/>
            <a:ext cx="324000" cy="5400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5" name="Стрелка вниз 74"/>
          <p:cNvSpPr/>
          <p:nvPr/>
        </p:nvSpPr>
        <p:spPr>
          <a:xfrm rot="5400000" flipV="1">
            <a:off x="4504644" y="4185096"/>
            <a:ext cx="324000" cy="5400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Полилиния 41"/>
          <p:cNvSpPr/>
          <p:nvPr/>
        </p:nvSpPr>
        <p:spPr>
          <a:xfrm>
            <a:off x="5413360" y="5486572"/>
            <a:ext cx="1080120" cy="1118442"/>
          </a:xfrm>
          <a:custGeom>
            <a:avLst/>
            <a:gdLst>
              <a:gd name="connsiteX0" fmla="*/ 0 w 1493531"/>
              <a:gd name="connsiteY0" fmla="*/ 746766 h 1493531"/>
              <a:gd name="connsiteX1" fmla="*/ 746766 w 1493531"/>
              <a:gd name="connsiteY1" fmla="*/ 0 h 1493531"/>
              <a:gd name="connsiteX2" fmla="*/ 1493532 w 1493531"/>
              <a:gd name="connsiteY2" fmla="*/ 746766 h 1493531"/>
              <a:gd name="connsiteX3" fmla="*/ 746766 w 1493531"/>
              <a:gd name="connsiteY3" fmla="*/ 1493532 h 1493531"/>
              <a:gd name="connsiteX4" fmla="*/ 0 w 1493531"/>
              <a:gd name="connsiteY4" fmla="*/ 746766 h 1493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531" h="1493531">
                <a:moveTo>
                  <a:pt x="0" y="746766"/>
                </a:moveTo>
                <a:cubicBezTo>
                  <a:pt x="0" y="334339"/>
                  <a:pt x="334339" y="0"/>
                  <a:pt x="746766" y="0"/>
                </a:cubicBezTo>
                <a:cubicBezTo>
                  <a:pt x="1159193" y="0"/>
                  <a:pt x="1493532" y="334339"/>
                  <a:pt x="1493532" y="746766"/>
                </a:cubicBezTo>
                <a:cubicBezTo>
                  <a:pt x="1493532" y="1159193"/>
                  <a:pt x="1159193" y="1493532"/>
                  <a:pt x="746766" y="1493532"/>
                </a:cubicBezTo>
                <a:cubicBezTo>
                  <a:pt x="334339" y="1493532"/>
                  <a:pt x="0" y="1159193"/>
                  <a:pt x="0" y="746766"/>
                </a:cubicBezTo>
                <a:close/>
              </a:path>
            </a:pathLst>
          </a:custGeom>
          <a:solidFill>
            <a:srgbClr val="ACE94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6622584"/>
              <a:satOff val="26541"/>
              <a:lumOff val="575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613" tIns="227613" rIns="227613" bIns="227613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1300" b="1" dirty="0">
                <a:solidFill>
                  <a:schemeClr val="tx1"/>
                </a:solidFill>
                <a:latin typeface="Arial Black" panose="020B0A04020102020204" pitchFamily="34" charset="0"/>
                <a:cs typeface="Arial" charset="0"/>
              </a:rPr>
              <a:t>ДТ 8420</a:t>
            </a:r>
            <a:endParaRPr lang="ru-RU" sz="1600" b="1" dirty="0">
              <a:solidFill>
                <a:schemeClr val="tx1"/>
              </a:solidFill>
              <a:latin typeface="Arial Black" panose="020B0A04020102020204" pitchFamily="34" charset="0"/>
              <a:cs typeface="Arial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337059" y="3212977"/>
            <a:ext cx="24650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4600">
              <a:defRPr/>
            </a:pPr>
            <a:r>
              <a:rPr lang="ru-RU" sz="1600" b="1" dirty="0"/>
              <a:t>ДОКУМЕНТ</a:t>
            </a:r>
          </a:p>
          <a:p>
            <a:pPr algn="ctr" defTabSz="1244600">
              <a:defRPr/>
            </a:pPr>
            <a:r>
              <a:rPr lang="ru-RU" sz="1600" b="1" dirty="0"/>
              <a:t>Списание ТМЗ отражает затраты на ГСМ</a:t>
            </a:r>
            <a:endParaRPr lang="ru-RU" sz="1600" b="1" dirty="0"/>
          </a:p>
        </p:txBody>
      </p:sp>
      <p:sp>
        <p:nvSpPr>
          <p:cNvPr id="57" name="Стрелка вниз 56"/>
          <p:cNvSpPr/>
          <p:nvPr/>
        </p:nvSpPr>
        <p:spPr>
          <a:xfrm rot="5400000" flipV="1">
            <a:off x="6189983" y="4185096"/>
            <a:ext cx="324000" cy="5400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140" y="3119488"/>
            <a:ext cx="1009254" cy="100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646" y="3329434"/>
            <a:ext cx="1009254" cy="100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256" y="2131714"/>
            <a:ext cx="1009254" cy="100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40" y="2166381"/>
            <a:ext cx="1007604" cy="100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061" y="3986989"/>
            <a:ext cx="1014879" cy="1014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57" y="4142300"/>
            <a:ext cx="1007604" cy="100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236" y="4982770"/>
            <a:ext cx="1007604" cy="100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636" y="4921495"/>
            <a:ext cx="1007604" cy="100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Прямоугольник 64"/>
          <p:cNvSpPr/>
          <p:nvPr/>
        </p:nvSpPr>
        <p:spPr>
          <a:xfrm>
            <a:off x="4311750" y="4951117"/>
            <a:ext cx="1578187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4600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1600" b="1" dirty="0"/>
              <a:t>Затраты по амортизации, обслуживанию и аренде техники, списанию запчастей и ГСМ</a:t>
            </a:r>
            <a:endParaRPr lang="ru-RU" sz="1600" b="1" dirty="0"/>
          </a:p>
        </p:txBody>
      </p:sp>
      <p:sp>
        <p:nvSpPr>
          <p:cNvPr id="43" name="Стрелка вниз 42"/>
          <p:cNvSpPr/>
          <p:nvPr/>
        </p:nvSpPr>
        <p:spPr>
          <a:xfrm rot="13370256">
            <a:off x="6582072" y="5659099"/>
            <a:ext cx="324000" cy="5400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Затраты на механизацию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04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930481"/>
            <a:ext cx="7669002" cy="5008049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719736" y="5417840"/>
            <a:ext cx="6120680" cy="1440160"/>
          </a:xfrm>
          <a:prstGeom prst="wedgeRoundRectCallout">
            <a:avLst>
              <a:gd name="adj1" fmla="val -8325"/>
              <a:gd name="adj2" fmla="val -63555"/>
              <a:gd name="adj3" fmla="val 16667"/>
            </a:avLst>
          </a:prstGeom>
          <a:solidFill>
            <a:schemeClr val="accent2"/>
          </a:solidFill>
          <a:ln>
            <a:solidFill>
              <a:schemeClr val="accent2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Отражает совокупные затраты на механизацию строительных работ понесенные по объекту строительства. Позволяет проводить сравнительный анализ фактических объемов затрат с плановыми в разрезе видов машин.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План-</a:t>
            </a:r>
            <a:r>
              <a:rPr lang="ru-RU" dirty="0" err="1"/>
              <a:t>фактный</a:t>
            </a:r>
            <a:r>
              <a:rPr lang="ru-RU" dirty="0"/>
              <a:t> анализ затрат на механизацию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569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76" y="1390646"/>
            <a:ext cx="9158699" cy="3958420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4166126" y="5342713"/>
            <a:ext cx="3684533" cy="1296984"/>
          </a:xfrm>
          <a:prstGeom prst="wedgeRoundRectCallout">
            <a:avLst>
              <a:gd name="adj1" fmla="val -65695"/>
              <a:gd name="adj2" fmla="val -73727"/>
              <a:gd name="adj3" fmla="val 16667"/>
            </a:avLst>
          </a:prstGeom>
          <a:solidFill>
            <a:schemeClr val="accent2"/>
          </a:solidFill>
          <a:ln>
            <a:solidFill>
              <a:schemeClr val="accent2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Позволяет анализировать плановые и фактические объемы и  затраты ресурсов по видам работ.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58539" y="422911"/>
            <a:ext cx="9814560" cy="837478"/>
          </a:xfrm>
        </p:spPr>
        <p:txBody>
          <a:bodyPr>
            <a:normAutofit fontScale="90000"/>
          </a:bodyPr>
          <a:lstStyle/>
          <a:p>
            <a:r>
              <a:rPr lang="ru-RU" dirty="0"/>
              <a:t>План-</a:t>
            </a:r>
            <a:r>
              <a:rPr lang="ru-RU" dirty="0" err="1"/>
              <a:t>фактный</a:t>
            </a:r>
            <a:r>
              <a:rPr lang="ru-RU" dirty="0"/>
              <a:t>  анализ объемов использования ресурсов в разрезе работ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72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665" y="1002031"/>
            <a:ext cx="6771906" cy="5586196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6925801" y="1701589"/>
            <a:ext cx="3684533" cy="1296984"/>
          </a:xfrm>
          <a:prstGeom prst="wedgeRoundRectCallout">
            <a:avLst>
              <a:gd name="adj1" fmla="val -65695"/>
              <a:gd name="adj2" fmla="val -73727"/>
              <a:gd name="adj3" fmla="val 16667"/>
            </a:avLst>
          </a:prstGeom>
          <a:solidFill>
            <a:schemeClr val="accent2"/>
          </a:solidFill>
          <a:ln>
            <a:solidFill>
              <a:schemeClr val="accent2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Анализ состава затрат и расчет фактической себестоимости </a:t>
            </a:r>
            <a:r>
              <a:rPr lang="ru-RU" b="1" dirty="0" smtClean="0">
                <a:solidFill>
                  <a:schemeClr val="tx1"/>
                </a:solidFill>
              </a:rPr>
              <a:t>строительных работ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Справка-расчет калькуляции себестоимости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57837" y="3439183"/>
            <a:ext cx="4215262" cy="2031325"/>
          </a:xfrm>
          <a:prstGeom prst="rect">
            <a:avLst/>
          </a:prstGeom>
          <a:solidFill>
            <a:srgbClr val="FCEDB7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285750" indent="-285750" defTabSz="1244600">
              <a:buFont typeface="Arial" panose="020B0604020202020204" pitchFamily="34" charset="0"/>
              <a:buChar char="•"/>
              <a:defRPr/>
            </a:pPr>
            <a:r>
              <a:rPr lang="ru-RU" b="1" dirty="0"/>
              <a:t>По статьям затрат (материалы, зарплата, услуги, аренда и др</a:t>
            </a:r>
            <a:r>
              <a:rPr lang="ru-RU" b="1" dirty="0" smtClean="0"/>
              <a:t>.)</a:t>
            </a:r>
          </a:p>
          <a:p>
            <a:pPr marL="285750" indent="-285750" defTabSz="1244600">
              <a:buFont typeface="Arial" panose="020B0604020202020204" pitchFamily="34" charset="0"/>
              <a:buChar char="•"/>
              <a:defRPr/>
            </a:pPr>
            <a:endParaRPr lang="ru-RU" b="1" dirty="0" smtClean="0"/>
          </a:p>
          <a:p>
            <a:pPr marL="285750" indent="-285750" defTabSz="1244600">
              <a:buFont typeface="Arial" panose="020B0604020202020204" pitchFamily="34" charset="0"/>
              <a:buChar char="•"/>
              <a:defRPr/>
            </a:pPr>
            <a:r>
              <a:rPr lang="ru-RU" b="1" dirty="0" smtClean="0"/>
              <a:t>В </a:t>
            </a:r>
            <a:r>
              <a:rPr lang="ru-RU" b="1" dirty="0"/>
              <a:t>разрезе объектов </a:t>
            </a:r>
            <a:r>
              <a:rPr lang="ru-RU" b="1" dirty="0" smtClean="0"/>
              <a:t>строительства</a:t>
            </a:r>
          </a:p>
          <a:p>
            <a:pPr marL="285750" indent="-285750" defTabSz="1244600">
              <a:buFont typeface="Arial" panose="020B0604020202020204" pitchFamily="34" charset="0"/>
              <a:buChar char="•"/>
              <a:defRPr/>
            </a:pPr>
            <a:endParaRPr lang="ru-RU" b="1" dirty="0" smtClean="0"/>
          </a:p>
          <a:p>
            <a:pPr marL="285750" indent="-285750" defTabSz="1244600">
              <a:buFont typeface="Arial" panose="020B0604020202020204" pitchFamily="34" charset="0"/>
              <a:buChar char="•"/>
              <a:defRPr/>
            </a:pPr>
            <a:r>
              <a:rPr lang="ru-RU" b="1" dirty="0" smtClean="0"/>
              <a:t>С </a:t>
            </a:r>
            <a:r>
              <a:rPr lang="ru-RU" b="1" dirty="0"/>
              <a:t>итогом — фактическая себестоимость</a:t>
            </a:r>
          </a:p>
        </p:txBody>
      </p:sp>
    </p:spTree>
    <p:extLst>
      <p:ext uri="{BB962C8B-B14F-4D97-AF65-F5344CB8AC3E}">
        <p14:creationId xmlns:p14="http://schemas.microsoft.com/office/powerpoint/2010/main" val="426383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Прямоугольник 87"/>
          <p:cNvSpPr/>
          <p:nvPr/>
        </p:nvSpPr>
        <p:spPr>
          <a:xfrm>
            <a:off x="6134765" y="1253547"/>
            <a:ext cx="1736651" cy="2321856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solidFill>
              <a:srgbClr val="FF0000">
                <a:alpha val="2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410424" y="1002031"/>
            <a:ext cx="2436309" cy="5697139"/>
          </a:xfrm>
          <a:prstGeom prst="rect">
            <a:avLst/>
          </a:prstGeom>
          <a:solidFill>
            <a:srgbClr val="F9DD77">
              <a:alpha val="53000"/>
            </a:srgbClr>
          </a:solidFill>
          <a:ln>
            <a:solidFill>
              <a:srgbClr val="F9D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8065864" y="1713017"/>
            <a:ext cx="2101348" cy="2321856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solidFill>
              <a:srgbClr val="FF0000">
                <a:alpha val="2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63225" y="5054577"/>
            <a:ext cx="27628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44600">
              <a:defRPr/>
            </a:pPr>
            <a:r>
              <a:rPr lang="ru-RU" sz="1600" b="1" dirty="0"/>
              <a:t>Настройки распределения амортизации НМА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256883" y="875233"/>
            <a:ext cx="20281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4600">
              <a:defRPr/>
            </a:pPr>
            <a:r>
              <a:rPr lang="ru-RU" sz="1600" b="1" dirty="0"/>
              <a:t>Оплата труда административного и прочего персонала</a:t>
            </a:r>
            <a:r>
              <a:rPr lang="en-US" sz="1600" b="1" dirty="0"/>
              <a:t> </a:t>
            </a:r>
            <a:r>
              <a:rPr lang="ru-RU" sz="1600" b="1" dirty="0"/>
              <a:t>начисленная по Табелю</a:t>
            </a:r>
            <a:endParaRPr 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93358" y="3697979"/>
            <a:ext cx="255523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1600" b="1" dirty="0"/>
              <a:t>Амортизация не производственных и общепроизводственных ОС и НМА</a:t>
            </a:r>
            <a:endParaRPr lang="ru-RU" sz="16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8078980" y="1846001"/>
            <a:ext cx="2094282" cy="1886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44600">
              <a:defRPr/>
            </a:pPr>
            <a:r>
              <a:rPr lang="ru-RU" sz="1600" b="1" dirty="0"/>
              <a:t>ОТЧЕТЫ БУ</a:t>
            </a:r>
          </a:p>
          <a:p>
            <a:pPr algn="ctr" defTabSz="1244600">
              <a:defRPr/>
            </a:pPr>
            <a:r>
              <a:rPr lang="ru-RU" sz="1600" b="1" dirty="0"/>
              <a:t>ОСВ по счету, Карточка счета и др. </a:t>
            </a:r>
          </a:p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endParaRPr lang="ru-RU" b="1" dirty="0"/>
          </a:p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endParaRPr lang="ru-RU" b="1" dirty="0"/>
          </a:p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endParaRPr lang="ru-RU" b="1" dirty="0"/>
          </a:p>
        </p:txBody>
      </p:sp>
      <p:sp>
        <p:nvSpPr>
          <p:cNvPr id="62" name="Стрелка вниз 61"/>
          <p:cNvSpPr/>
          <p:nvPr/>
        </p:nvSpPr>
        <p:spPr>
          <a:xfrm rot="18785464">
            <a:off x="3144639" y="5435782"/>
            <a:ext cx="324000" cy="5400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" name="Стрелка вниз 69"/>
          <p:cNvSpPr/>
          <p:nvPr/>
        </p:nvSpPr>
        <p:spPr>
          <a:xfrm rot="5400000" flipH="1" flipV="1">
            <a:off x="5820455" y="2284237"/>
            <a:ext cx="304525" cy="5400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" name="Стрелка вниз 70"/>
          <p:cNvSpPr/>
          <p:nvPr/>
        </p:nvSpPr>
        <p:spPr>
          <a:xfrm rot="19148714">
            <a:off x="7855791" y="2374561"/>
            <a:ext cx="324000" cy="5400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4" name="Стрелка вниз 73"/>
          <p:cNvSpPr/>
          <p:nvPr/>
        </p:nvSpPr>
        <p:spPr>
          <a:xfrm rot="13370256">
            <a:off x="3084222" y="4248826"/>
            <a:ext cx="324000" cy="5400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5" name="Стрелка вниз 74"/>
          <p:cNvSpPr/>
          <p:nvPr/>
        </p:nvSpPr>
        <p:spPr>
          <a:xfrm rot="5400000" flipV="1">
            <a:off x="3110476" y="2306475"/>
            <a:ext cx="324000" cy="5400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028" y="2760625"/>
            <a:ext cx="1009254" cy="100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068" y="2970571"/>
            <a:ext cx="1009254" cy="100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932" y="4035381"/>
            <a:ext cx="1007604" cy="100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149" y="2234673"/>
            <a:ext cx="1007604" cy="100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549" y="2387073"/>
            <a:ext cx="1007604" cy="100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260" y="4726657"/>
            <a:ext cx="1073616" cy="100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660" y="4879057"/>
            <a:ext cx="1073616" cy="100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246" y="5043493"/>
            <a:ext cx="1073616" cy="100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82437" y="1152159"/>
            <a:ext cx="28987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РЕГИСТРЫ СВЕДЕНИЙ </a:t>
            </a:r>
          </a:p>
          <a:p>
            <a:pPr algn="ctr"/>
            <a:r>
              <a:rPr lang="ru-RU" sz="1600" b="1" dirty="0"/>
              <a:t>Настройка </a:t>
            </a:r>
            <a:r>
              <a:rPr lang="ru-RU" sz="1600" b="1" dirty="0"/>
              <a:t>распределения заработной платы по объектам </a:t>
            </a:r>
            <a:r>
              <a:rPr lang="ru-RU" sz="1600" b="1" dirty="0"/>
              <a:t>строительства</a:t>
            </a:r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3398461" y="3199821"/>
            <a:ext cx="25202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4600">
              <a:defRPr/>
            </a:pPr>
            <a:r>
              <a:rPr lang="ru-RU" sz="1600" b="1" dirty="0"/>
              <a:t>Настройка распределения амортизации непроизводственных ОС</a:t>
            </a:r>
            <a:endParaRPr lang="ru-RU" sz="1600" b="1" dirty="0"/>
          </a:p>
        </p:txBody>
      </p:sp>
      <p:pic>
        <p:nvPicPr>
          <p:cNvPr id="7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932" y="2232279"/>
            <a:ext cx="1007604" cy="100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932" y="5619557"/>
            <a:ext cx="1007604" cy="100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" name="Прямоугольник 83"/>
          <p:cNvSpPr/>
          <p:nvPr/>
        </p:nvSpPr>
        <p:spPr>
          <a:xfrm>
            <a:off x="6163445" y="1245249"/>
            <a:ext cx="162193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4600">
              <a:defRPr/>
            </a:pPr>
            <a:r>
              <a:rPr lang="ru-RU" sz="1600" b="1" dirty="0"/>
              <a:t>ДОКУМЕНТ</a:t>
            </a:r>
          </a:p>
          <a:p>
            <a:pPr algn="ctr" defTabSz="1244600">
              <a:defRPr/>
            </a:pPr>
            <a:r>
              <a:rPr lang="ru-RU" sz="1600" b="1" dirty="0"/>
              <a:t>Отражение зарплаты </a:t>
            </a:r>
            <a:r>
              <a:rPr lang="ru-RU" sz="1600" b="1" dirty="0" err="1"/>
              <a:t>регл</a:t>
            </a:r>
            <a:r>
              <a:rPr lang="ru-RU" sz="1600" b="1" dirty="0"/>
              <a:t>. учете</a:t>
            </a:r>
            <a:endParaRPr lang="ru-RU" sz="1600" b="1" dirty="0"/>
          </a:p>
        </p:txBody>
      </p:sp>
      <p:pic>
        <p:nvPicPr>
          <p:cNvPr id="8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08" y="2307189"/>
            <a:ext cx="1007604" cy="100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" name="Прямоугольник 88"/>
          <p:cNvSpPr/>
          <p:nvPr/>
        </p:nvSpPr>
        <p:spPr>
          <a:xfrm>
            <a:off x="6163445" y="3835658"/>
            <a:ext cx="1736651" cy="2321856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solidFill>
              <a:srgbClr val="FF0000">
                <a:alpha val="2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6241024" y="4099006"/>
            <a:ext cx="16219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4600">
              <a:defRPr/>
            </a:pPr>
            <a:r>
              <a:rPr lang="ru-RU" sz="1600" b="1" dirty="0"/>
              <a:t>ДОКУМЕНТ</a:t>
            </a:r>
          </a:p>
          <a:p>
            <a:pPr algn="ctr" defTabSz="1244600">
              <a:defRPr/>
            </a:pPr>
            <a:r>
              <a:rPr lang="ru-RU" sz="1600" b="1" dirty="0"/>
              <a:t>Закрытие месяца</a:t>
            </a:r>
            <a:endParaRPr lang="ru-RU" sz="1600" b="1" dirty="0"/>
          </a:p>
        </p:txBody>
      </p:sp>
      <p:pic>
        <p:nvPicPr>
          <p:cNvPr id="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187" y="4971485"/>
            <a:ext cx="1007604" cy="100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" name="Стрелка вниз 79"/>
          <p:cNvSpPr/>
          <p:nvPr/>
        </p:nvSpPr>
        <p:spPr>
          <a:xfrm rot="5400000" flipH="1" flipV="1">
            <a:off x="5774938" y="4196395"/>
            <a:ext cx="304525" cy="5400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1" name="Стрелка вниз 80"/>
          <p:cNvSpPr/>
          <p:nvPr/>
        </p:nvSpPr>
        <p:spPr>
          <a:xfrm rot="13370256">
            <a:off x="5814408" y="5439372"/>
            <a:ext cx="324000" cy="5400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1" name="Стрелка вниз 90"/>
          <p:cNvSpPr/>
          <p:nvPr/>
        </p:nvSpPr>
        <p:spPr>
          <a:xfrm rot="13370256">
            <a:off x="7852570" y="3640960"/>
            <a:ext cx="324000" cy="5400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4" name="Прямоугольник 93"/>
          <p:cNvSpPr/>
          <p:nvPr/>
        </p:nvSpPr>
        <p:spPr>
          <a:xfrm>
            <a:off x="8295005" y="4521329"/>
            <a:ext cx="1736651" cy="2177840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solidFill>
              <a:srgbClr val="FF0000">
                <a:alpha val="2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075" y="5547041"/>
            <a:ext cx="1007604" cy="100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" name="Прямоугольник 95"/>
          <p:cNvSpPr/>
          <p:nvPr/>
        </p:nvSpPr>
        <p:spPr>
          <a:xfrm>
            <a:off x="8352363" y="4549141"/>
            <a:ext cx="162193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4600">
              <a:defRPr/>
            </a:pPr>
            <a:r>
              <a:rPr lang="ru-RU" sz="1600" b="1" dirty="0"/>
              <a:t>ДОКУМЕНТ</a:t>
            </a:r>
          </a:p>
          <a:p>
            <a:pPr algn="ctr" defTabSz="1244600">
              <a:defRPr/>
            </a:pPr>
            <a:r>
              <a:rPr lang="ru-RU" sz="1600" b="1" dirty="0"/>
              <a:t>Погашение стоимости материалов</a:t>
            </a:r>
            <a:endParaRPr lang="ru-RU" sz="1600" b="1" dirty="0"/>
          </a:p>
        </p:txBody>
      </p:sp>
      <p:sp>
        <p:nvSpPr>
          <p:cNvPr id="97" name="Стрелка вниз 96"/>
          <p:cNvSpPr/>
          <p:nvPr/>
        </p:nvSpPr>
        <p:spPr>
          <a:xfrm flipH="1" flipV="1">
            <a:off x="8973859" y="3998929"/>
            <a:ext cx="304525" cy="5400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Прочие затраты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89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022" y="2527602"/>
            <a:ext cx="1343317" cy="134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062" y="2737548"/>
            <a:ext cx="1343317" cy="134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 descr=" аналитика диаграммы графики круговые сегментация сегменты значок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634" y="3117301"/>
            <a:ext cx="916004" cy="91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1244326" y="1022936"/>
            <a:ext cx="367240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4600">
              <a:defRPr/>
            </a:pPr>
            <a:r>
              <a:rPr lang="ru-RU" sz="28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ПРЯМЫЕ ЗАТРАТЫ</a:t>
            </a:r>
          </a:p>
          <a:p>
            <a:pPr indent="-285750" defTabSz="1244600">
              <a:buFont typeface="Arial" panose="020B0604020202020204" pitchFamily="34" charset="0"/>
              <a:buChar char="•"/>
              <a:defRPr/>
            </a:pPr>
            <a:r>
              <a:rPr lang="ru-RU" sz="2400" b="1" dirty="0"/>
              <a:t>2931</a:t>
            </a:r>
          </a:p>
          <a:p>
            <a:pPr defTabSz="1244600">
              <a:defRPr/>
            </a:pPr>
            <a:r>
              <a:rPr lang="ru-RU" b="1" dirty="0"/>
              <a:t>аналитика счета </a:t>
            </a:r>
          </a:p>
          <a:p>
            <a:pPr defTabSz="1244600">
              <a:defRPr/>
            </a:pPr>
            <a:r>
              <a:rPr lang="ru-RU" b="1" dirty="0"/>
              <a:t>«Объекты строительства»;</a:t>
            </a:r>
          </a:p>
          <a:p>
            <a:pPr indent="-285750" defTabSz="1244600">
              <a:buFont typeface="Arial" panose="020B0604020202020204" pitchFamily="34" charset="0"/>
              <a:buChar char="•"/>
              <a:defRPr/>
            </a:pPr>
            <a:r>
              <a:rPr lang="ru-RU" sz="2400" b="1" dirty="0"/>
              <a:t>8110</a:t>
            </a:r>
          </a:p>
          <a:p>
            <a:pPr defTabSz="1244600">
              <a:defRPr/>
            </a:pPr>
            <a:r>
              <a:rPr lang="ru-RU" b="1" dirty="0"/>
              <a:t>аналитика счета </a:t>
            </a:r>
            <a:r>
              <a:rPr lang="ru-RU" b="1" dirty="0"/>
              <a:t>«Номенклатурные группы»;</a:t>
            </a:r>
            <a:endParaRPr lang="ru-RU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292998" y="1002031"/>
            <a:ext cx="316835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4600">
              <a:defRPr/>
            </a:pPr>
            <a:r>
              <a:rPr lang="ru-RU" sz="28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ЗАТРАТЫ НА МЕХАНИЗАЦИЮ</a:t>
            </a:r>
          </a:p>
          <a:p>
            <a:pPr indent="-285750" defTabSz="1244600">
              <a:buFont typeface="Arial" panose="020B0604020202020204" pitchFamily="34" charset="0"/>
              <a:buChar char="•"/>
              <a:defRPr/>
            </a:pPr>
            <a:r>
              <a:rPr lang="ru-RU" sz="2400" b="1" dirty="0"/>
              <a:t>8420</a:t>
            </a:r>
          </a:p>
          <a:p>
            <a:pPr defTabSz="1244600">
              <a:defRPr/>
            </a:pPr>
            <a:r>
              <a:rPr lang="ru-RU" b="1" dirty="0"/>
              <a:t>аналитика счета </a:t>
            </a:r>
          </a:p>
          <a:p>
            <a:pPr defTabSz="1244600">
              <a:defRPr/>
            </a:pPr>
            <a:r>
              <a:rPr lang="ru-RU" b="1" dirty="0"/>
              <a:t>«Строительные машины и механизмы»</a:t>
            </a:r>
            <a:endParaRPr lang="ru-RU" sz="24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311425" y="4547933"/>
            <a:ext cx="515615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44600">
              <a:defRPr/>
            </a:pPr>
            <a:r>
              <a:rPr lang="ru-RU" sz="28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ПРОЧИЕ ЗАТРАТЫ</a:t>
            </a:r>
          </a:p>
          <a:p>
            <a:pPr indent="-285750" defTabSz="1244600">
              <a:buFont typeface="Arial" panose="020B0604020202020204" pitchFamily="34" charset="0"/>
              <a:buChar char="•"/>
              <a:defRPr/>
            </a:pPr>
            <a:r>
              <a:rPr lang="ru-RU" sz="2400" b="1" dirty="0"/>
              <a:t>7210</a:t>
            </a:r>
          </a:p>
          <a:p>
            <a:pPr defTabSz="1244600">
              <a:defRPr/>
            </a:pPr>
            <a:r>
              <a:rPr lang="ru-RU" b="1" dirty="0"/>
              <a:t>аналитика счета «Объекты строительства»</a:t>
            </a:r>
          </a:p>
          <a:p>
            <a:pPr indent="-285750" defTabSz="1244600">
              <a:buFont typeface="Arial" panose="020B0604020202020204" pitchFamily="34" charset="0"/>
              <a:buChar char="•"/>
              <a:defRPr/>
            </a:pPr>
            <a:r>
              <a:rPr lang="ru-RU" sz="2400" b="1" dirty="0"/>
              <a:t>Прочие счета затрат</a:t>
            </a:r>
          </a:p>
          <a:p>
            <a:pPr defTabSz="1244600">
              <a:defRPr/>
            </a:pPr>
            <a:r>
              <a:rPr lang="ru-RU" b="1" dirty="0"/>
              <a:t>аналитика </a:t>
            </a:r>
            <a:r>
              <a:rPr lang="ru-RU" b="1" dirty="0"/>
              <a:t>счета </a:t>
            </a:r>
            <a:r>
              <a:rPr lang="ru-RU" b="1" dirty="0"/>
              <a:t>«Номенклатурные группы», «Основные средства</a:t>
            </a:r>
            <a:r>
              <a:rPr lang="ru-RU" b="1" dirty="0" smtClean="0"/>
              <a:t>»</a:t>
            </a:r>
            <a:endParaRPr lang="ru-RU" sz="2400" b="1" dirty="0"/>
          </a:p>
        </p:txBody>
      </p:sp>
      <p:sp>
        <p:nvSpPr>
          <p:cNvPr id="30" name="Стрелка вниз 29"/>
          <p:cNvSpPr/>
          <p:nvPr/>
        </p:nvSpPr>
        <p:spPr>
          <a:xfrm rot="8229744" flipV="1">
            <a:off x="4364429" y="1999176"/>
            <a:ext cx="324000" cy="5400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Стрелка вниз 30"/>
          <p:cNvSpPr/>
          <p:nvPr/>
        </p:nvSpPr>
        <p:spPr>
          <a:xfrm rot="13370256" flipH="1" flipV="1">
            <a:off x="6667945" y="1949467"/>
            <a:ext cx="324000" cy="5400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Стрелка вниз 31"/>
          <p:cNvSpPr/>
          <p:nvPr/>
        </p:nvSpPr>
        <p:spPr>
          <a:xfrm rot="10800000" flipH="1">
            <a:off x="5584979" y="4040888"/>
            <a:ext cx="304525" cy="5400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Анализ затрат в отчетах БУ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798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88" y="914346"/>
            <a:ext cx="8506956" cy="432144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7274911" y="3531763"/>
            <a:ext cx="4197176" cy="1077713"/>
          </a:xfrm>
          <a:prstGeom prst="rect">
            <a:avLst/>
          </a:prstGeom>
          <a:solidFill>
            <a:srgbClr val="FCEDB7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defTabSz="1244600">
              <a:defRPr/>
            </a:pPr>
            <a:r>
              <a:rPr lang="ru-RU" sz="28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Доходы</a:t>
            </a:r>
            <a:endParaRPr lang="ru-RU" sz="28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  <a:p>
            <a:pPr indent="-285750" defTabSz="1244600">
              <a:buFont typeface="Arial" panose="020B0604020202020204" pitchFamily="34" charset="0"/>
              <a:buChar char="•"/>
              <a:defRPr/>
            </a:pPr>
            <a:r>
              <a:rPr lang="ru-RU" b="1" dirty="0"/>
              <a:t>Счет 6010 </a:t>
            </a:r>
            <a:r>
              <a:rPr lang="ru-RU" b="1" dirty="0" smtClean="0"/>
              <a:t> </a:t>
            </a:r>
            <a:r>
              <a:rPr lang="ru-RU" b="1" dirty="0"/>
              <a:t>реализация продукции и </a:t>
            </a:r>
            <a:r>
              <a:rPr lang="ru-RU" b="1" dirty="0" smtClean="0"/>
              <a:t>услуг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274911" y="801977"/>
            <a:ext cx="4215262" cy="1354217"/>
          </a:xfrm>
          <a:prstGeom prst="rect">
            <a:avLst/>
          </a:prstGeom>
          <a:solidFill>
            <a:srgbClr val="FCEDB7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defTabSz="1244600">
              <a:defRPr/>
            </a:pPr>
            <a:r>
              <a:rPr lang="ru-RU" sz="28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Себестоимость</a:t>
            </a:r>
            <a:endParaRPr lang="ru-RU" sz="28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  <a:p>
            <a:pPr indent="-285750" defTabSz="1244600">
              <a:buFont typeface="Arial" panose="020B0604020202020204" pitchFamily="34" charset="0"/>
              <a:buChar char="•"/>
              <a:defRPr/>
            </a:pPr>
            <a:r>
              <a:rPr lang="ru-RU" b="1" dirty="0" smtClean="0"/>
              <a:t>7010, 8110</a:t>
            </a:r>
            <a:endParaRPr lang="ru-RU" b="1" dirty="0"/>
          </a:p>
          <a:p>
            <a:pPr defTabSz="1244600">
              <a:defRPr/>
            </a:pPr>
            <a:r>
              <a:rPr lang="ru-RU" b="1" dirty="0"/>
              <a:t>Детализация по </a:t>
            </a:r>
            <a:r>
              <a:rPr lang="ru-RU" b="1" dirty="0" smtClean="0"/>
              <a:t>субподрядам </a:t>
            </a:r>
          </a:p>
          <a:p>
            <a:pPr defTabSz="1244600">
              <a:defRPr/>
            </a:pPr>
            <a:r>
              <a:rPr lang="ru-RU" b="1" dirty="0" smtClean="0"/>
              <a:t>(</a:t>
            </a:r>
            <a:r>
              <a:rPr lang="ru-RU" b="1" dirty="0"/>
              <a:t>договор с типом "</a:t>
            </a:r>
            <a:r>
              <a:rPr lang="ru-RU" b="1" dirty="0" smtClean="0"/>
              <a:t>С субподрядчиком</a:t>
            </a:r>
            <a:r>
              <a:rPr lang="ru-RU" b="1" dirty="0"/>
              <a:t>")</a:t>
            </a:r>
            <a:endParaRPr lang="ru-RU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186971" y="4609476"/>
            <a:ext cx="5156157" cy="2062103"/>
          </a:xfrm>
          <a:prstGeom prst="rect">
            <a:avLst/>
          </a:prstGeom>
          <a:solidFill>
            <a:srgbClr val="FCEDB7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defTabSz="1244600">
              <a:defRPr/>
            </a:pPr>
            <a:r>
              <a:rPr lang="ru-RU" sz="28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Маржинальная </a:t>
            </a:r>
            <a:r>
              <a:rPr lang="ru-RU" sz="28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прибыль</a:t>
            </a:r>
          </a:p>
          <a:p>
            <a:pPr marL="342900" indent="-342900" defTabSz="1244600">
              <a:buFont typeface="Arial" panose="020B0604020202020204" pitchFamily="34" charset="0"/>
              <a:buChar char="•"/>
              <a:defRPr/>
            </a:pPr>
            <a:r>
              <a:rPr lang="ru-RU" sz="2400" b="1" dirty="0"/>
              <a:t>Доходы минус </a:t>
            </a:r>
            <a:r>
              <a:rPr lang="ru-RU" sz="2400" b="1" dirty="0" smtClean="0"/>
              <a:t>Себестоимость</a:t>
            </a:r>
          </a:p>
          <a:p>
            <a:pPr defTabSz="1244600">
              <a:defRPr/>
            </a:pPr>
            <a:r>
              <a:rPr lang="ru-RU" sz="28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Итоговая </a:t>
            </a:r>
            <a:r>
              <a:rPr lang="ru-RU" sz="28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прибыль</a:t>
            </a:r>
          </a:p>
          <a:p>
            <a:pPr marL="342900" indent="-342900" defTabSz="1244600">
              <a:buFont typeface="Arial" panose="020B0604020202020204" pitchFamily="34" charset="0"/>
              <a:buChar char="•"/>
              <a:defRPr/>
            </a:pPr>
            <a:r>
              <a:rPr lang="ru-RU" sz="2400" b="1" dirty="0"/>
              <a:t>Маржинальная прибыль минус расходы</a:t>
            </a:r>
            <a:endParaRPr lang="ru-RU" sz="2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Расчет прибылей и убытков</a:t>
            </a:r>
            <a:br>
              <a:rPr lang="ru-RU" dirty="0"/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74911" y="2274845"/>
            <a:ext cx="4197176" cy="1077218"/>
          </a:xfrm>
          <a:prstGeom prst="rect">
            <a:avLst/>
          </a:prstGeom>
          <a:solidFill>
            <a:srgbClr val="FCEDB7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defTabSz="1244600">
              <a:defRPr/>
            </a:pPr>
            <a:r>
              <a:rPr lang="ru-RU" sz="28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Адм. и прочие </a:t>
            </a:r>
            <a:r>
              <a:rPr lang="ru-RU" sz="2800" b="1" dirty="0" smtClean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расходы</a:t>
            </a:r>
          </a:p>
          <a:p>
            <a:pPr marL="342900" indent="-342900" defTabSz="1244600">
              <a:buFont typeface="Arial" panose="020B0604020202020204" pitchFamily="34" charset="0"/>
              <a:buChar char="•"/>
              <a:defRPr/>
            </a:pPr>
            <a:r>
              <a:rPr lang="ru-RU" b="1" dirty="0" smtClean="0"/>
              <a:t>7210</a:t>
            </a:r>
          </a:p>
          <a:p>
            <a:pPr defTabSz="1244600">
              <a:defRPr/>
            </a:pPr>
            <a:r>
              <a:rPr lang="ru-RU" b="1" dirty="0"/>
              <a:t>По  субконто "Объекты строительства"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3984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053" y="3998801"/>
            <a:ext cx="7291357" cy="278162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84" y="1019960"/>
            <a:ext cx="5734206" cy="161157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844" y="1119284"/>
            <a:ext cx="4083911" cy="418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кругленная прямоугольная выноска 16"/>
          <p:cNvSpPr/>
          <p:nvPr/>
        </p:nvSpPr>
        <p:spPr>
          <a:xfrm>
            <a:off x="1529744" y="2425584"/>
            <a:ext cx="4602335" cy="2196753"/>
          </a:xfrm>
          <a:prstGeom prst="wedgeRoundRectCallout">
            <a:avLst>
              <a:gd name="adj1" fmla="val -46062"/>
              <a:gd name="adj2" fmla="val -59645"/>
              <a:gd name="adj3" fmla="val 16667"/>
            </a:avLst>
          </a:prstGeom>
          <a:solidFill>
            <a:schemeClr val="accent2"/>
          </a:solidFill>
          <a:ln>
            <a:solidFill>
              <a:schemeClr val="accent2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endParaRPr lang="ru-RU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64043" y="2384394"/>
            <a:ext cx="4441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4600">
              <a:defRPr/>
            </a:pPr>
            <a:r>
              <a:rPr lang="ru-RU" sz="1400" b="1" dirty="0"/>
              <a:t>Отборы по аналитике счета</a:t>
            </a:r>
          </a:p>
          <a:p>
            <a:pPr defTabSz="1244600">
              <a:defRPr/>
            </a:pPr>
            <a:endParaRPr lang="ru-RU" sz="800" b="1" dirty="0"/>
          </a:p>
          <a:p>
            <a:pPr defTabSz="1244600">
              <a:defRPr/>
            </a:pPr>
            <a:r>
              <a:rPr lang="ru-RU" sz="1400" b="1" dirty="0"/>
              <a:t>«Объекты строительства» -</a:t>
            </a:r>
            <a:r>
              <a:rPr lang="en-US" sz="1400" b="1" dirty="0"/>
              <a:t>&gt;</a:t>
            </a:r>
            <a:r>
              <a:rPr lang="ru-RU" sz="1400" b="1" dirty="0"/>
              <a:t> «Проекты»;</a:t>
            </a:r>
          </a:p>
          <a:p>
            <a:pPr defTabSz="1244600">
              <a:defRPr/>
            </a:pPr>
            <a:endParaRPr lang="ru-RU" sz="800" b="1" dirty="0"/>
          </a:p>
          <a:p>
            <a:pPr defTabSz="1244600">
              <a:defRPr/>
            </a:pPr>
            <a:r>
              <a:rPr lang="ru-RU" sz="1400" b="1" dirty="0"/>
              <a:t>«Номенклатурные группы»</a:t>
            </a:r>
            <a:r>
              <a:rPr lang="ru-RU" sz="1400" b="1" dirty="0"/>
              <a:t> -</a:t>
            </a:r>
            <a:r>
              <a:rPr lang="en-US" sz="1400" b="1" dirty="0"/>
              <a:t>&gt;</a:t>
            </a:r>
            <a:r>
              <a:rPr lang="ru-RU" sz="1400" b="1" dirty="0"/>
              <a:t> </a:t>
            </a:r>
            <a:r>
              <a:rPr lang="ru-RU" sz="1400" b="1" dirty="0"/>
              <a:t>«</a:t>
            </a:r>
            <a:r>
              <a:rPr lang="ru-RU" sz="1400" b="1" dirty="0"/>
              <a:t>Объекты строительства» -</a:t>
            </a:r>
            <a:r>
              <a:rPr lang="en-US" sz="1400" b="1" dirty="0"/>
              <a:t>&gt;</a:t>
            </a:r>
            <a:r>
              <a:rPr lang="ru-RU" sz="1400" b="1" dirty="0"/>
              <a:t> «Проекты</a:t>
            </a:r>
            <a:r>
              <a:rPr lang="ru-RU" sz="1400" b="1" dirty="0"/>
              <a:t>»;</a:t>
            </a:r>
          </a:p>
          <a:p>
            <a:pPr defTabSz="1244600">
              <a:defRPr/>
            </a:pPr>
            <a:endParaRPr lang="ru-RU" sz="800" b="1" dirty="0"/>
          </a:p>
          <a:p>
            <a:pPr defTabSz="1244600">
              <a:defRPr/>
            </a:pPr>
            <a:r>
              <a:rPr lang="ru-RU" sz="1400" b="1" dirty="0"/>
              <a:t>«</a:t>
            </a:r>
            <a:r>
              <a:rPr lang="ru-RU" sz="1400" b="1" dirty="0"/>
              <a:t>Строительные машины и механизмы</a:t>
            </a:r>
            <a:r>
              <a:rPr lang="ru-RU" sz="1400" b="1" dirty="0"/>
              <a:t>»</a:t>
            </a:r>
            <a:r>
              <a:rPr lang="en-US" sz="1400" b="1" dirty="0"/>
              <a:t> -&gt;</a:t>
            </a:r>
            <a:r>
              <a:rPr lang="ru-RU" sz="1400" b="1" dirty="0"/>
              <a:t> </a:t>
            </a:r>
            <a:r>
              <a:rPr lang="ru-RU" sz="1400" b="1" dirty="0"/>
              <a:t>«Основные средства</a:t>
            </a:r>
            <a:r>
              <a:rPr lang="ru-RU" sz="1400" b="1" dirty="0"/>
              <a:t>» -</a:t>
            </a:r>
            <a:r>
              <a:rPr lang="en-US" sz="1400" b="1" dirty="0"/>
              <a:t>&gt; </a:t>
            </a:r>
            <a:r>
              <a:rPr lang="ru-RU" sz="1400" b="1" dirty="0"/>
              <a:t>«Объекты строительства» -</a:t>
            </a:r>
            <a:r>
              <a:rPr lang="en-US" sz="1400" b="1" dirty="0"/>
              <a:t>&gt;</a:t>
            </a:r>
            <a:r>
              <a:rPr lang="ru-RU" sz="1400" b="1" dirty="0"/>
              <a:t> «Проекты</a:t>
            </a:r>
            <a:r>
              <a:rPr lang="ru-RU" sz="1400" b="1" dirty="0"/>
              <a:t>»;</a:t>
            </a:r>
          </a:p>
          <a:p>
            <a:pPr defTabSz="1244600">
              <a:defRPr/>
            </a:pPr>
            <a:endParaRPr lang="ru-RU" sz="800" b="1" dirty="0"/>
          </a:p>
          <a:p>
            <a:pPr defTabSz="1244600">
              <a:defRPr/>
            </a:pPr>
            <a:r>
              <a:rPr lang="ru-RU" sz="1400" b="1" dirty="0"/>
              <a:t>«Основные средства» -</a:t>
            </a:r>
            <a:r>
              <a:rPr lang="en-US" sz="1400" b="1" dirty="0"/>
              <a:t>&gt; </a:t>
            </a:r>
            <a:r>
              <a:rPr lang="ru-RU" sz="1400" b="1" dirty="0"/>
              <a:t>«Объекты строительства» -</a:t>
            </a:r>
            <a:r>
              <a:rPr lang="en-US" sz="1400" b="1" dirty="0"/>
              <a:t>&gt;</a:t>
            </a:r>
            <a:r>
              <a:rPr lang="ru-RU" sz="1400" b="1" dirty="0"/>
              <a:t> «Проекты</a:t>
            </a:r>
            <a:r>
              <a:rPr lang="ru-RU" sz="1400" b="1" dirty="0"/>
              <a:t>»;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4085881" y="202789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6330783" y="4542536"/>
            <a:ext cx="827898" cy="16951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87348" y="4642009"/>
            <a:ext cx="868616" cy="15702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Анализ затрат в отчетах БУ по стройкам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71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Группа 5"/>
          <p:cNvGrpSpPr>
            <a:grpSpLocks/>
          </p:cNvGrpSpPr>
          <p:nvPr/>
        </p:nvGrpSpPr>
        <p:grpSpPr bwMode="auto">
          <a:xfrm>
            <a:off x="2265179" y="1093629"/>
            <a:ext cx="6474307" cy="5083175"/>
            <a:chOff x="2980101" y="1569881"/>
            <a:chExt cx="5667509" cy="4709323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" name="Полилиния 8"/>
            <p:cNvSpPr/>
            <p:nvPr/>
          </p:nvSpPr>
          <p:spPr>
            <a:xfrm>
              <a:off x="2980101" y="1569881"/>
              <a:ext cx="5665696" cy="4709323"/>
            </a:xfrm>
            <a:custGeom>
              <a:avLst/>
              <a:gdLst>
                <a:gd name="connsiteX0" fmla="*/ 0 w 5494210"/>
                <a:gd name="connsiteY0" fmla="*/ 0 h 4709323"/>
                <a:gd name="connsiteX1" fmla="*/ 5494210 w 5494210"/>
                <a:gd name="connsiteY1" fmla="*/ 0 h 4709323"/>
                <a:gd name="connsiteX2" fmla="*/ 5494210 w 5494210"/>
                <a:gd name="connsiteY2" fmla="*/ 4709323 h 4709323"/>
                <a:gd name="connsiteX3" fmla="*/ 0 w 5494210"/>
                <a:gd name="connsiteY3" fmla="*/ 4709323 h 4709323"/>
                <a:gd name="connsiteX4" fmla="*/ 0 w 5494210"/>
                <a:gd name="connsiteY4" fmla="*/ 0 h 470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94210" h="4709323">
                  <a:moveTo>
                    <a:pt x="0" y="0"/>
                  </a:moveTo>
                  <a:lnTo>
                    <a:pt x="5494210" y="0"/>
                  </a:lnTo>
                  <a:lnTo>
                    <a:pt x="5494210" y="4709323"/>
                  </a:lnTo>
                  <a:lnTo>
                    <a:pt x="0" y="4709323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FEA4ED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2870" tIns="102870" rIns="2849975" bIns="3811462" spcCol="1270"/>
            <a:lstStyle/>
            <a:p>
              <a:pPr defTabSz="1200150">
                <a:defRPr/>
              </a:pPr>
              <a:r>
                <a:rPr lang="ru-RU" sz="2400" b="1" dirty="0">
                  <a:solidFill>
                    <a:srgbClr val="D45ACE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Arial Black" panose="020B0A04020102020204" pitchFamily="34" charset="0"/>
                </a:rPr>
                <a:t>Нормы  расходов ресурсов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2981914" y="2570612"/>
              <a:ext cx="5665696" cy="3473898"/>
            </a:xfrm>
            <a:custGeom>
              <a:avLst/>
              <a:gdLst>
                <a:gd name="connsiteX0" fmla="*/ 0 w 5494210"/>
                <a:gd name="connsiteY0" fmla="*/ 0 h 3473125"/>
                <a:gd name="connsiteX1" fmla="*/ 5494210 w 5494210"/>
                <a:gd name="connsiteY1" fmla="*/ 0 h 3473125"/>
                <a:gd name="connsiteX2" fmla="*/ 5494210 w 5494210"/>
                <a:gd name="connsiteY2" fmla="*/ 3473125 h 3473125"/>
                <a:gd name="connsiteX3" fmla="*/ 0 w 5494210"/>
                <a:gd name="connsiteY3" fmla="*/ 3473125 h 3473125"/>
                <a:gd name="connsiteX4" fmla="*/ 0 w 5494210"/>
                <a:gd name="connsiteY4" fmla="*/ 0 h 347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94210" h="3473125">
                  <a:moveTo>
                    <a:pt x="0" y="0"/>
                  </a:moveTo>
                  <a:lnTo>
                    <a:pt x="5494210" y="0"/>
                  </a:lnTo>
                  <a:lnTo>
                    <a:pt x="5494210" y="3473125"/>
                  </a:lnTo>
                  <a:lnTo>
                    <a:pt x="0" y="347312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F7D147"/>
              </a:solidFill>
            </a:ln>
          </p:spPr>
          <p:style>
            <a:lnRef idx="2">
              <a:schemeClr val="accent5">
                <a:hueOff val="-3311292"/>
                <a:satOff val="13270"/>
                <a:lumOff val="287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2870" tIns="102870" rIns="2849975" bIns="2575264" spcCol="1270" anchor="ctr"/>
            <a:lstStyle/>
            <a:p>
              <a:pPr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solidFill>
                    <a:srgbClr val="E89F34"/>
                  </a:solidFill>
                  <a:effectLst>
                    <a:innerShdw blurRad="63500" dist="50800" dir="8100000">
                      <a:prstClr val="black">
                        <a:alpha val="50000"/>
                      </a:prstClr>
                    </a:innerShdw>
                  </a:effectLst>
                  <a:latin typeface="Arial Black" panose="020B0A04020102020204" pitchFamily="34" charset="0"/>
                </a:rPr>
                <a:t>Объемный план</a:t>
              </a: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2981912" y="3560423"/>
              <a:ext cx="5665696" cy="2237002"/>
            </a:xfrm>
            <a:custGeom>
              <a:avLst/>
              <a:gdLst>
                <a:gd name="connsiteX0" fmla="*/ 0 w 5494210"/>
                <a:gd name="connsiteY0" fmla="*/ 0 h 2236928"/>
                <a:gd name="connsiteX1" fmla="*/ 5494210 w 5494210"/>
                <a:gd name="connsiteY1" fmla="*/ 0 h 2236928"/>
                <a:gd name="connsiteX2" fmla="*/ 5494210 w 5494210"/>
                <a:gd name="connsiteY2" fmla="*/ 2236928 h 2236928"/>
                <a:gd name="connsiteX3" fmla="*/ 0 w 5494210"/>
                <a:gd name="connsiteY3" fmla="*/ 2236928 h 2236928"/>
                <a:gd name="connsiteX4" fmla="*/ 0 w 5494210"/>
                <a:gd name="connsiteY4" fmla="*/ 0 h 223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94210" h="2236928">
                  <a:moveTo>
                    <a:pt x="0" y="0"/>
                  </a:moveTo>
                  <a:lnTo>
                    <a:pt x="5494210" y="0"/>
                  </a:lnTo>
                  <a:lnTo>
                    <a:pt x="5494210" y="2236928"/>
                  </a:lnTo>
                  <a:lnTo>
                    <a:pt x="0" y="2236928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5">
                <a:hueOff val="-6622584"/>
                <a:satOff val="26541"/>
                <a:lumOff val="5752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2870" tIns="102870" rIns="2849975" bIns="1339067" spcCol="1270" anchor="ctr"/>
            <a:lstStyle/>
            <a:p>
              <a:pPr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solidFill>
                    <a:schemeClr val="accent3">
                      <a:lumMod val="75000"/>
                    </a:schemeClr>
                  </a:solidFill>
                  <a:effectLst>
                    <a:innerShdw blurRad="63500" dist="50800" dir="8100000">
                      <a:prstClr val="black">
                        <a:alpha val="50000"/>
                      </a:prstClr>
                    </a:innerShdw>
                  </a:effectLst>
                  <a:latin typeface="Arial Black" panose="020B0A04020102020204" pitchFamily="34" charset="0"/>
                </a:rPr>
                <a:t>Фактический расход ресурсов</a:t>
              </a: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2989302" y="4573140"/>
              <a:ext cx="5642072" cy="1001577"/>
            </a:xfrm>
            <a:custGeom>
              <a:avLst/>
              <a:gdLst>
                <a:gd name="connsiteX0" fmla="*/ 0 w 5494210"/>
                <a:gd name="connsiteY0" fmla="*/ 0 h 1000731"/>
                <a:gd name="connsiteX1" fmla="*/ 5494210 w 5494210"/>
                <a:gd name="connsiteY1" fmla="*/ 0 h 1000731"/>
                <a:gd name="connsiteX2" fmla="*/ 5494210 w 5494210"/>
                <a:gd name="connsiteY2" fmla="*/ 1000731 h 1000731"/>
                <a:gd name="connsiteX3" fmla="*/ 0 w 5494210"/>
                <a:gd name="connsiteY3" fmla="*/ 1000731 h 1000731"/>
                <a:gd name="connsiteX4" fmla="*/ 0 w 5494210"/>
                <a:gd name="connsiteY4" fmla="*/ 0 h 100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94210" h="1000731">
                  <a:moveTo>
                    <a:pt x="0" y="0"/>
                  </a:moveTo>
                  <a:lnTo>
                    <a:pt x="5494210" y="0"/>
                  </a:lnTo>
                  <a:lnTo>
                    <a:pt x="5494210" y="1000731"/>
                  </a:lnTo>
                  <a:lnTo>
                    <a:pt x="0" y="100073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5">
                <a:hueOff val="-9933876"/>
                <a:satOff val="39811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2870" tIns="102870" rIns="2849975" bIns="102870" spcCol="1270" anchor="ctr"/>
            <a:lstStyle/>
            <a:p>
              <a:pPr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8100000">
                      <a:prstClr val="black">
                        <a:alpha val="50000"/>
                      </a:prstClr>
                    </a:innerShdw>
                  </a:effectLst>
                  <a:latin typeface="Arial Black" panose="020B0A04020102020204" pitchFamily="34" charset="0"/>
                </a:rPr>
                <a:t>Учет в БУ</a:t>
              </a: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5848927" y="1569881"/>
              <a:ext cx="2710100" cy="1000731"/>
            </a:xfrm>
            <a:custGeom>
              <a:avLst/>
              <a:gdLst>
                <a:gd name="connsiteX0" fmla="*/ 0 w 2747105"/>
                <a:gd name="connsiteY0" fmla="*/ 0 h 1000731"/>
                <a:gd name="connsiteX1" fmla="*/ 2747105 w 2747105"/>
                <a:gd name="connsiteY1" fmla="*/ 0 h 1000731"/>
                <a:gd name="connsiteX2" fmla="*/ 2747105 w 2747105"/>
                <a:gd name="connsiteY2" fmla="*/ 1000731 h 1000731"/>
                <a:gd name="connsiteX3" fmla="*/ 0 w 2747105"/>
                <a:gd name="connsiteY3" fmla="*/ 1000731 h 1000731"/>
                <a:gd name="connsiteX4" fmla="*/ 0 w 2747105"/>
                <a:gd name="connsiteY4" fmla="*/ 0 h 100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7105" h="1000731">
                  <a:moveTo>
                    <a:pt x="0" y="0"/>
                  </a:moveTo>
                  <a:lnTo>
                    <a:pt x="2747105" y="0"/>
                  </a:lnTo>
                  <a:lnTo>
                    <a:pt x="2747105" y="1000731"/>
                  </a:lnTo>
                  <a:lnTo>
                    <a:pt x="0" y="100073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1910" tIns="41910" rIns="41910" bIns="41910" spcCol="127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marL="57150" lvl="1" indent="-57150" defTabSz="4889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600" b="1" dirty="0">
                  <a:solidFill>
                    <a:srgbClr val="D45ACE"/>
                  </a:solidFill>
                </a:rPr>
                <a:t>материалы</a:t>
              </a:r>
            </a:p>
            <a:p>
              <a:pPr marL="57150" lvl="1" indent="-57150" defTabSz="4889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600" b="1" dirty="0">
                  <a:solidFill>
                    <a:srgbClr val="D45ACE"/>
                  </a:solidFill>
                </a:rPr>
                <a:t>трудозатраты</a:t>
              </a:r>
            </a:p>
            <a:p>
              <a:pPr marL="57150" lvl="1" indent="-57150" defTabSz="4889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600" b="1" dirty="0">
                  <a:solidFill>
                    <a:srgbClr val="D45ACE"/>
                  </a:solidFill>
                </a:rPr>
                <a:t>машины и механизмы</a:t>
              </a:r>
            </a:p>
            <a:p>
              <a:pPr marL="57150" lvl="1" indent="-57150" defTabSz="4889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600" b="1" dirty="0">
                  <a:solidFill>
                    <a:srgbClr val="D45ACE"/>
                  </a:solidFill>
                </a:rPr>
                <a:t>оборудование</a:t>
              </a: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5855420" y="2571456"/>
              <a:ext cx="2605025" cy="1000731"/>
            </a:xfrm>
            <a:custGeom>
              <a:avLst/>
              <a:gdLst>
                <a:gd name="connsiteX0" fmla="*/ 0 w 2747105"/>
                <a:gd name="connsiteY0" fmla="*/ 0 h 1000731"/>
                <a:gd name="connsiteX1" fmla="*/ 2747105 w 2747105"/>
                <a:gd name="connsiteY1" fmla="*/ 0 h 1000731"/>
                <a:gd name="connsiteX2" fmla="*/ 2747105 w 2747105"/>
                <a:gd name="connsiteY2" fmla="*/ 1000731 h 1000731"/>
                <a:gd name="connsiteX3" fmla="*/ 0 w 2747105"/>
                <a:gd name="connsiteY3" fmla="*/ 1000731 h 1000731"/>
                <a:gd name="connsiteX4" fmla="*/ 0 w 2747105"/>
                <a:gd name="connsiteY4" fmla="*/ 0 h 100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7105" h="1000731">
                  <a:moveTo>
                    <a:pt x="0" y="0"/>
                  </a:moveTo>
                  <a:lnTo>
                    <a:pt x="2747105" y="0"/>
                  </a:lnTo>
                  <a:lnTo>
                    <a:pt x="2747105" y="1000731"/>
                  </a:lnTo>
                  <a:lnTo>
                    <a:pt x="0" y="100073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1910" tIns="41910" rIns="41910" bIns="41910" spcCol="127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marL="57150" lvl="1" indent="-57150" defTabSz="4889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600" b="1" dirty="0">
                  <a:solidFill>
                    <a:srgbClr val="E89F34"/>
                  </a:solidFill>
                </a:rPr>
                <a:t>планируемый объем работ</a:t>
              </a:r>
            </a:p>
            <a:p>
              <a:pPr marL="57150" lvl="1" indent="-57150" defTabSz="4889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600" b="1" dirty="0">
                  <a:solidFill>
                    <a:srgbClr val="E89F34"/>
                  </a:solidFill>
                </a:rPr>
                <a:t>планируемый объем затрат</a:t>
              </a: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5848927" y="3560423"/>
              <a:ext cx="2605025" cy="1000731"/>
            </a:xfrm>
            <a:custGeom>
              <a:avLst/>
              <a:gdLst>
                <a:gd name="connsiteX0" fmla="*/ 0 w 2747105"/>
                <a:gd name="connsiteY0" fmla="*/ 0 h 1000731"/>
                <a:gd name="connsiteX1" fmla="*/ 2747105 w 2747105"/>
                <a:gd name="connsiteY1" fmla="*/ 0 h 1000731"/>
                <a:gd name="connsiteX2" fmla="*/ 2747105 w 2747105"/>
                <a:gd name="connsiteY2" fmla="*/ 1000731 h 1000731"/>
                <a:gd name="connsiteX3" fmla="*/ 0 w 2747105"/>
                <a:gd name="connsiteY3" fmla="*/ 1000731 h 1000731"/>
                <a:gd name="connsiteX4" fmla="*/ 0 w 2747105"/>
                <a:gd name="connsiteY4" fmla="*/ 0 h 100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7105" h="1000731">
                  <a:moveTo>
                    <a:pt x="0" y="0"/>
                  </a:moveTo>
                  <a:lnTo>
                    <a:pt x="2747105" y="0"/>
                  </a:lnTo>
                  <a:lnTo>
                    <a:pt x="2747105" y="1000731"/>
                  </a:lnTo>
                  <a:lnTo>
                    <a:pt x="0" y="100073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1910" tIns="41910" rIns="41910" bIns="41910" spcCol="127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marL="57150" lvl="1" indent="-57150" defTabSz="4889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600" b="1" dirty="0">
                  <a:solidFill>
                    <a:schemeClr val="accent3">
                      <a:lumMod val="75000"/>
                    </a:schemeClr>
                  </a:solidFill>
                </a:rPr>
                <a:t>отражение расхода ресурсов ответственными на участках строительства</a:t>
              </a:r>
            </a:p>
            <a:p>
              <a:pPr marL="57150" lvl="1" indent="-57150" defTabSz="4889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600" b="1" dirty="0">
                  <a:solidFill>
                    <a:schemeClr val="accent3">
                      <a:lumMod val="75000"/>
                    </a:schemeClr>
                  </a:solidFill>
                </a:rPr>
                <a:t>проверка наличия отклонений</a:t>
              </a: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5845608" y="4573140"/>
              <a:ext cx="2605025" cy="1000731"/>
            </a:xfrm>
            <a:custGeom>
              <a:avLst/>
              <a:gdLst>
                <a:gd name="connsiteX0" fmla="*/ 0 w 2747105"/>
                <a:gd name="connsiteY0" fmla="*/ 0 h 1000731"/>
                <a:gd name="connsiteX1" fmla="*/ 2747105 w 2747105"/>
                <a:gd name="connsiteY1" fmla="*/ 0 h 1000731"/>
                <a:gd name="connsiteX2" fmla="*/ 2747105 w 2747105"/>
                <a:gd name="connsiteY2" fmla="*/ 1000731 h 1000731"/>
                <a:gd name="connsiteX3" fmla="*/ 0 w 2747105"/>
                <a:gd name="connsiteY3" fmla="*/ 1000731 h 1000731"/>
                <a:gd name="connsiteX4" fmla="*/ 0 w 2747105"/>
                <a:gd name="connsiteY4" fmla="*/ 0 h 100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7105" h="1000731">
                  <a:moveTo>
                    <a:pt x="0" y="0"/>
                  </a:moveTo>
                  <a:lnTo>
                    <a:pt x="2747105" y="0"/>
                  </a:lnTo>
                  <a:lnTo>
                    <a:pt x="2747105" y="1000731"/>
                  </a:lnTo>
                  <a:lnTo>
                    <a:pt x="0" y="100073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1910" tIns="41910" rIns="41910" bIns="41910" spcCol="127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marL="0" lvl="1">
                <a:buFontTx/>
                <a:buChar char="••"/>
                <a:defRPr/>
              </a:pPr>
              <a:r>
                <a:rPr lang="ru-RU" sz="1600" b="1" dirty="0">
                  <a:solidFill>
                    <a:schemeClr val="accent6">
                      <a:lumMod val="75000"/>
                    </a:schemeClr>
                  </a:solidFill>
                </a:rPr>
                <a:t>отражение расхода ресурсов  и затрат на счетах БУ</a:t>
              </a:r>
            </a:p>
            <a:p>
              <a:pPr marL="0" lvl="1">
                <a:buFontTx/>
                <a:buChar char="••"/>
                <a:defRPr/>
              </a:pPr>
              <a:r>
                <a:rPr lang="ru-RU" sz="1600" b="1" dirty="0">
                  <a:solidFill>
                    <a:schemeClr val="accent6">
                      <a:lumMod val="75000"/>
                    </a:schemeClr>
                  </a:solidFill>
                </a:rPr>
                <a:t>расчет себестоимости строительной продукции.</a:t>
              </a:r>
            </a:p>
            <a:p>
              <a:pPr marL="0" lvl="1">
                <a:buFontTx/>
                <a:buChar char="••"/>
                <a:defRPr/>
              </a:pPr>
              <a:endParaRPr lang="ru-RU" sz="110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Учет затрат в строительстве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021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Прямоугольник 154"/>
          <p:cNvSpPr/>
          <p:nvPr/>
        </p:nvSpPr>
        <p:spPr>
          <a:xfrm>
            <a:off x="7227986" y="5585555"/>
            <a:ext cx="1533748" cy="1143053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solidFill>
              <a:srgbClr val="FF0000">
                <a:alpha val="2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Прямоугольник 150"/>
          <p:cNvSpPr/>
          <p:nvPr/>
        </p:nvSpPr>
        <p:spPr>
          <a:xfrm>
            <a:off x="7333356" y="4460190"/>
            <a:ext cx="1426940" cy="985035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solidFill>
              <a:srgbClr val="FF0000">
                <a:alpha val="2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071664" y="5916062"/>
            <a:ext cx="2265380" cy="825307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solidFill>
              <a:srgbClr val="FF0000">
                <a:alpha val="2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>
            <a:off x="3632254" y="4509120"/>
            <a:ext cx="879570" cy="882912"/>
          </a:xfrm>
          <a:custGeom>
            <a:avLst/>
            <a:gdLst>
              <a:gd name="connsiteX0" fmla="*/ 0 w 1493531"/>
              <a:gd name="connsiteY0" fmla="*/ 746766 h 1493531"/>
              <a:gd name="connsiteX1" fmla="*/ 746766 w 1493531"/>
              <a:gd name="connsiteY1" fmla="*/ 0 h 1493531"/>
              <a:gd name="connsiteX2" fmla="*/ 1493532 w 1493531"/>
              <a:gd name="connsiteY2" fmla="*/ 746766 h 1493531"/>
              <a:gd name="connsiteX3" fmla="*/ 746766 w 1493531"/>
              <a:gd name="connsiteY3" fmla="*/ 1493532 h 1493531"/>
              <a:gd name="connsiteX4" fmla="*/ 0 w 1493531"/>
              <a:gd name="connsiteY4" fmla="*/ 746766 h 1493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531" h="1493531">
                <a:moveTo>
                  <a:pt x="0" y="746766"/>
                </a:moveTo>
                <a:cubicBezTo>
                  <a:pt x="0" y="334339"/>
                  <a:pt x="334339" y="0"/>
                  <a:pt x="746766" y="0"/>
                </a:cubicBezTo>
                <a:cubicBezTo>
                  <a:pt x="1159193" y="0"/>
                  <a:pt x="1493532" y="334339"/>
                  <a:pt x="1493532" y="746766"/>
                </a:cubicBezTo>
                <a:cubicBezTo>
                  <a:pt x="1493532" y="1159193"/>
                  <a:pt x="1159193" y="1493532"/>
                  <a:pt x="746766" y="1493532"/>
                </a:cubicBezTo>
                <a:cubicBezTo>
                  <a:pt x="334339" y="1493532"/>
                  <a:pt x="0" y="1159193"/>
                  <a:pt x="0" y="746766"/>
                </a:cubicBezTo>
                <a:close/>
              </a:path>
            </a:pathLst>
          </a:custGeom>
          <a:solidFill>
            <a:srgbClr val="ACE94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6622584"/>
              <a:satOff val="26541"/>
              <a:lumOff val="575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613" tIns="227613" rIns="227613" bIns="227613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12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Arial Black" panose="020B0A04020102020204" pitchFamily="34" charset="0"/>
                <a:cs typeface="Arial" charset="0"/>
              </a:rPr>
              <a:t>8420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883025" y="3008786"/>
            <a:ext cx="1398495" cy="1277093"/>
          </a:xfrm>
          <a:prstGeom prst="rect">
            <a:avLst/>
          </a:prstGeom>
          <a:solidFill>
            <a:srgbClr val="FCEDB7"/>
          </a:solidFill>
          <a:ln>
            <a:solidFill>
              <a:srgbClr val="F9D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295393" y="4643975"/>
            <a:ext cx="1272355" cy="1506253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solidFill>
              <a:srgbClr val="FF0000">
                <a:alpha val="2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33596" y="4686357"/>
            <a:ext cx="1398908" cy="1394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44600">
              <a:defRPr/>
            </a:pPr>
            <a:r>
              <a:rPr lang="ru-RU" sz="1600" b="1" dirty="0"/>
              <a:t>ОТЧЕТЫ БУ</a:t>
            </a:r>
          </a:p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endParaRPr lang="ru-RU" b="1" dirty="0"/>
          </a:p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endParaRPr lang="ru-RU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endParaRPr lang="ru-RU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234" y="5114937"/>
            <a:ext cx="626668" cy="62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274" y="5324883"/>
            <a:ext cx="626668" cy="62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260966" y="1611021"/>
            <a:ext cx="1273834" cy="1656184"/>
          </a:xfrm>
          <a:prstGeom prst="rect">
            <a:avLst/>
          </a:prstGeom>
          <a:solidFill>
            <a:srgbClr val="F9DD77">
              <a:alpha val="53000"/>
            </a:srgbClr>
          </a:solidFill>
          <a:ln>
            <a:solidFill>
              <a:srgbClr val="F9D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192345" y="1562656"/>
            <a:ext cx="1357441" cy="1794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44600">
              <a:defRPr/>
            </a:pPr>
            <a:r>
              <a:rPr lang="ru-RU" sz="1400" b="1" dirty="0"/>
              <a:t>ОТЧЕТЫ</a:t>
            </a:r>
          </a:p>
          <a:p>
            <a:pPr algn="ctr" defTabSz="1244600">
              <a:defRPr/>
            </a:pPr>
            <a:r>
              <a:rPr lang="ru-RU" sz="1300" b="1" dirty="0"/>
              <a:t>План-</a:t>
            </a:r>
            <a:r>
              <a:rPr lang="ru-RU" sz="1300" b="1" dirty="0" err="1"/>
              <a:t>фактного</a:t>
            </a:r>
            <a:r>
              <a:rPr lang="ru-RU" sz="1300" b="1" dirty="0"/>
              <a:t> анализа затрат</a:t>
            </a:r>
          </a:p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endParaRPr lang="ru-RU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endParaRPr lang="ru-RU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endParaRPr lang="ru-RU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588" y="2260072"/>
            <a:ext cx="626668" cy="62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628" y="2470018"/>
            <a:ext cx="626668" cy="62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123597" y="4551580"/>
            <a:ext cx="1158538" cy="1244352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solidFill>
              <a:srgbClr val="FF0000">
                <a:alpha val="2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063553" y="4599996"/>
            <a:ext cx="121858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4600">
              <a:defRPr/>
            </a:pPr>
            <a:r>
              <a:rPr lang="ru-RU" sz="14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ДОКУМЕНТ</a:t>
            </a:r>
          </a:p>
          <a:p>
            <a:pPr algn="ctr" defTabSz="1244600">
              <a:defRPr/>
            </a:pPr>
            <a:r>
              <a:rPr lang="ru-RU" sz="13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Списание ТМЗ</a:t>
            </a:r>
            <a:endParaRPr lang="ru-RU" sz="13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10" y="5099088"/>
            <a:ext cx="568766" cy="56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663952" y="4565764"/>
            <a:ext cx="1440136" cy="1311509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solidFill>
              <a:srgbClr val="FF0000">
                <a:alpha val="2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663953" y="4551580"/>
            <a:ext cx="14744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4600">
              <a:defRPr/>
            </a:pPr>
            <a:r>
              <a:rPr lang="ru-RU" sz="14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ДОКУМЕНТ</a:t>
            </a:r>
          </a:p>
          <a:p>
            <a:pPr algn="ctr" defTabSz="1244600">
              <a:defRPr/>
            </a:pPr>
            <a:r>
              <a:rPr lang="ru-RU" sz="13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Отражение ЗП в </a:t>
            </a:r>
            <a:r>
              <a:rPr lang="ru-RU" sz="1300" b="1" dirty="0" err="1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регл</a:t>
            </a:r>
            <a:r>
              <a:rPr lang="ru-RU" sz="13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. учете</a:t>
            </a:r>
            <a:endParaRPr lang="ru-RU" sz="13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992" y="5279555"/>
            <a:ext cx="568766" cy="56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071664" y="5934994"/>
            <a:ext cx="2278208" cy="80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44600">
              <a:defRPr/>
            </a:pPr>
            <a:r>
              <a:rPr lang="ru-RU" sz="14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ДОКУМЕНТ</a:t>
            </a:r>
            <a:r>
              <a:rPr lang="ru-RU" sz="12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 </a:t>
            </a:r>
          </a:p>
          <a:p>
            <a:pPr defTabSz="1244600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12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Отражение затрат на эксплуатацию машин и механизмов в производстве</a:t>
            </a:r>
            <a:endParaRPr lang="ru-RU" sz="12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840" y="5980212"/>
            <a:ext cx="483112" cy="56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888004" y="1458788"/>
            <a:ext cx="1399685" cy="1322141"/>
          </a:xfrm>
          <a:prstGeom prst="rect">
            <a:avLst/>
          </a:prstGeom>
          <a:solidFill>
            <a:srgbClr val="F9DD77">
              <a:alpha val="53000"/>
            </a:srgbClr>
          </a:solidFill>
          <a:ln>
            <a:solidFill>
              <a:srgbClr val="F9D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888004" y="1468863"/>
            <a:ext cx="1399685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4600">
              <a:defRPr/>
            </a:pPr>
            <a:r>
              <a:rPr lang="ru-RU" sz="13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ДОКУМЕНТ</a:t>
            </a:r>
          </a:p>
          <a:p>
            <a:pPr algn="ctr" defTabSz="1244600">
              <a:defRPr/>
            </a:pPr>
            <a:r>
              <a:rPr lang="ru-RU" sz="13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Расходный ордер на товары</a:t>
            </a:r>
            <a:endParaRPr lang="ru-RU" sz="13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623" y="2095066"/>
            <a:ext cx="568766" cy="56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1775520" y="3009226"/>
            <a:ext cx="16196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4600">
              <a:defRPr/>
            </a:pPr>
            <a:r>
              <a:rPr lang="ru-RU" sz="14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ДОКУМЕНТ</a:t>
            </a:r>
          </a:p>
          <a:p>
            <a:pPr algn="ctr" defTabSz="1244600">
              <a:defRPr/>
            </a:pPr>
            <a:r>
              <a:rPr lang="ru-RU" sz="13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Журнал расхода материалов (М-29)</a:t>
            </a:r>
            <a:endParaRPr lang="ru-RU" sz="13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584" y="3717112"/>
            <a:ext cx="568766" cy="56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4439816" y="4437112"/>
            <a:ext cx="122413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4600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12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Затраты по амортизации, обслуживанию и аренде техники, списанию запчастей и ГСМ</a:t>
            </a:r>
            <a:endParaRPr lang="ru-RU" sz="12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546601" y="1433582"/>
            <a:ext cx="1399685" cy="1322141"/>
          </a:xfrm>
          <a:prstGeom prst="rect">
            <a:avLst/>
          </a:prstGeom>
          <a:solidFill>
            <a:srgbClr val="F9DD77">
              <a:alpha val="53000"/>
            </a:srgbClr>
          </a:solidFill>
          <a:ln>
            <a:solidFill>
              <a:srgbClr val="F9D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447928" y="1412777"/>
            <a:ext cx="1557512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4600">
              <a:defRPr/>
            </a:pPr>
            <a:r>
              <a:rPr lang="ru-RU" sz="13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ДОКУМЕНТЫ</a:t>
            </a:r>
          </a:p>
          <a:p>
            <a:pPr algn="ctr" defTabSz="1244600">
              <a:defRPr/>
            </a:pPr>
            <a:r>
              <a:rPr lang="ru-RU" sz="13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Аккордный и сдельный наряды</a:t>
            </a:r>
            <a:endParaRPr lang="ru-RU" sz="13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301" y="2089116"/>
            <a:ext cx="568766" cy="56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3921203" y="1412776"/>
            <a:ext cx="1299753" cy="1329396"/>
          </a:xfrm>
          <a:prstGeom prst="rect">
            <a:avLst/>
          </a:prstGeom>
          <a:solidFill>
            <a:srgbClr val="F9DD77">
              <a:alpha val="53000"/>
            </a:srgbClr>
          </a:solidFill>
          <a:ln>
            <a:solidFill>
              <a:srgbClr val="F9D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751036" y="1417956"/>
            <a:ext cx="15528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4600">
              <a:defRPr/>
            </a:pPr>
            <a:r>
              <a:rPr lang="ru-RU" sz="14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ДОКУМЕНТ</a:t>
            </a:r>
          </a:p>
          <a:p>
            <a:pPr algn="ctr" defTabSz="1244600">
              <a:defRPr/>
            </a:pPr>
            <a:r>
              <a:rPr lang="ru-RU" sz="13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Рапорт о работе стр. механизмов</a:t>
            </a:r>
            <a:endParaRPr lang="ru-RU" sz="13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437" y="2080398"/>
            <a:ext cx="568766" cy="56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3607020" y="2111856"/>
            <a:ext cx="1299753" cy="1329396"/>
          </a:xfrm>
          <a:prstGeom prst="rect">
            <a:avLst/>
          </a:prstGeom>
          <a:solidFill>
            <a:srgbClr val="F9DD77">
              <a:alpha val="53000"/>
            </a:srgbClr>
          </a:solidFill>
          <a:ln>
            <a:solidFill>
              <a:srgbClr val="F9D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581274" y="2132857"/>
            <a:ext cx="121858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4600">
              <a:defRPr/>
            </a:pPr>
            <a:r>
              <a:rPr lang="ru-RU" sz="14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ДОКУМЕНТ</a:t>
            </a:r>
          </a:p>
          <a:p>
            <a:pPr algn="ctr" defTabSz="1244600">
              <a:defRPr/>
            </a:pPr>
            <a:r>
              <a:rPr lang="ru-RU" sz="13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Путевой лист</a:t>
            </a:r>
            <a:endParaRPr lang="ru-RU" sz="13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482" y="2684873"/>
            <a:ext cx="568766" cy="56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Прямоугольник 48"/>
          <p:cNvSpPr/>
          <p:nvPr/>
        </p:nvSpPr>
        <p:spPr>
          <a:xfrm>
            <a:off x="7104113" y="5517232"/>
            <a:ext cx="177135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4600">
              <a:defRPr/>
            </a:pPr>
            <a:r>
              <a:rPr lang="ru-RU" sz="14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ДОКУМЕНТ</a:t>
            </a:r>
          </a:p>
          <a:p>
            <a:pPr algn="ctr" defTabSz="1244600">
              <a:defRPr/>
            </a:pPr>
            <a:r>
              <a:rPr lang="ru-RU" sz="12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Погашение стоимости материалов</a:t>
            </a:r>
            <a:endParaRPr lang="ru-RU" sz="12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990" y="6159841"/>
            <a:ext cx="568766" cy="56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6818078" y="3030631"/>
            <a:ext cx="2014227" cy="1231106"/>
            <a:chOff x="4703303" y="3596856"/>
            <a:chExt cx="2568950" cy="1322082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4703303" y="3596856"/>
              <a:ext cx="2568950" cy="1322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gradFill flip="none" rotWithShape="1">
                    <a:gsLst>
                      <a:gs pos="29000">
                        <a:srgbClr val="914415"/>
                      </a:gs>
                      <a:gs pos="0">
                        <a:srgbClr val="914415"/>
                      </a:gs>
                      <a:gs pos="70000">
                        <a:srgbClr val="482400"/>
                      </a:gs>
                      <a:gs pos="93000">
                        <a:srgbClr val="794D2D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</a:rPr>
                <a:t>РЕГИСТРЫ СВЕДЕНИЙ </a:t>
              </a:r>
            </a:p>
            <a:p>
              <a:r>
                <a:rPr lang="ru-RU" sz="1200" b="1" dirty="0">
                  <a:gradFill flip="none" rotWithShape="1">
                    <a:gsLst>
                      <a:gs pos="29000">
                        <a:srgbClr val="914415"/>
                      </a:gs>
                      <a:gs pos="0">
                        <a:srgbClr val="914415"/>
                      </a:gs>
                      <a:gs pos="70000">
                        <a:srgbClr val="482400"/>
                      </a:gs>
                      <a:gs pos="93000">
                        <a:srgbClr val="794D2D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</a:rPr>
                <a:t>Настройки </a:t>
              </a:r>
              <a:r>
                <a:rPr lang="ru-RU" sz="1200" b="1" dirty="0">
                  <a:gradFill flip="none" rotWithShape="1">
                    <a:gsLst>
                      <a:gs pos="29000">
                        <a:srgbClr val="914415"/>
                      </a:gs>
                      <a:gs pos="0">
                        <a:srgbClr val="914415"/>
                      </a:gs>
                      <a:gs pos="70000">
                        <a:srgbClr val="482400"/>
                      </a:gs>
                      <a:gs pos="93000">
                        <a:srgbClr val="794D2D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</a:rPr>
                <a:t>распределения </a:t>
              </a:r>
              <a:r>
                <a:rPr lang="ru-RU" sz="1200" b="1" dirty="0">
                  <a:gradFill flip="none" rotWithShape="1">
                    <a:gsLst>
                      <a:gs pos="29000">
                        <a:srgbClr val="914415"/>
                      </a:gs>
                      <a:gs pos="0">
                        <a:srgbClr val="914415"/>
                      </a:gs>
                      <a:gs pos="70000">
                        <a:srgbClr val="482400"/>
                      </a:gs>
                      <a:gs pos="93000">
                        <a:srgbClr val="794D2D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</a:rPr>
                <a:t>ЗП, амортизации  непроизводственных ОС, НМА </a:t>
              </a:r>
              <a:r>
                <a:rPr lang="ru-RU" sz="1200" b="1" dirty="0">
                  <a:gradFill flip="none" rotWithShape="1">
                    <a:gsLst>
                      <a:gs pos="29000">
                        <a:srgbClr val="914415"/>
                      </a:gs>
                      <a:gs pos="0">
                        <a:srgbClr val="914415"/>
                      </a:gs>
                      <a:gs pos="70000">
                        <a:srgbClr val="482400"/>
                      </a:gs>
                      <a:gs pos="93000">
                        <a:srgbClr val="794D2D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</a:rPr>
                <a:t>по объектам </a:t>
              </a:r>
              <a:r>
                <a:rPr lang="ru-RU" sz="1200" b="1" dirty="0">
                  <a:gradFill flip="none" rotWithShape="1">
                    <a:gsLst>
                      <a:gs pos="29000">
                        <a:srgbClr val="914415"/>
                      </a:gs>
                      <a:gs pos="0">
                        <a:srgbClr val="914415"/>
                      </a:gs>
                      <a:gs pos="70000">
                        <a:srgbClr val="482400"/>
                      </a:gs>
                      <a:gs pos="93000">
                        <a:srgbClr val="794D2D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</a:rPr>
                <a:t>строительства</a:t>
              </a:r>
              <a:endParaRPr lang="ru-RU" sz="1200" dirty="0"/>
            </a:p>
          </p:txBody>
        </p:sp>
        <p:pic>
          <p:nvPicPr>
            <p:cNvPr id="45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4758" y="4464114"/>
              <a:ext cx="285475" cy="256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7492" y="4546439"/>
              <a:ext cx="285475" cy="256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6721" y="4618447"/>
              <a:ext cx="285475" cy="256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4" name="Прямоугольник 53"/>
          <p:cNvSpPr/>
          <p:nvPr/>
        </p:nvSpPr>
        <p:spPr>
          <a:xfrm>
            <a:off x="7097415" y="1412777"/>
            <a:ext cx="155751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4600">
              <a:defRPr/>
            </a:pPr>
            <a:r>
              <a:rPr lang="ru-RU" sz="13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ДОКУМЕНТ</a:t>
            </a:r>
          </a:p>
          <a:p>
            <a:pPr algn="ctr" defTabSz="1244600">
              <a:defRPr/>
            </a:pPr>
            <a:r>
              <a:rPr lang="ru-RU" sz="13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Табель</a:t>
            </a:r>
            <a:endParaRPr lang="ru-RU" sz="13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458" y="1833211"/>
            <a:ext cx="568766" cy="56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5436697" y="2783353"/>
            <a:ext cx="155751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4600">
              <a:defRPr/>
            </a:pPr>
            <a:r>
              <a:rPr lang="ru-RU" sz="13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ДОКУМЕНТ</a:t>
            </a:r>
          </a:p>
          <a:p>
            <a:pPr algn="ctr" defTabSz="1244600">
              <a:defRPr/>
            </a:pPr>
            <a:r>
              <a:rPr lang="ru-RU" sz="13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Начисление ЗП</a:t>
            </a:r>
            <a:endParaRPr lang="ru-RU" sz="13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193" y="3353370"/>
            <a:ext cx="568766" cy="56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Прямоугольник 57"/>
          <p:cNvSpPr/>
          <p:nvPr/>
        </p:nvSpPr>
        <p:spPr>
          <a:xfrm>
            <a:off x="7274792" y="4448726"/>
            <a:ext cx="155751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4600">
              <a:defRPr/>
            </a:pPr>
            <a:r>
              <a:rPr lang="ru-RU" sz="13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ДОКУМЕНТ</a:t>
            </a:r>
          </a:p>
          <a:p>
            <a:pPr algn="ctr" defTabSz="1244600">
              <a:defRPr/>
            </a:pPr>
            <a:r>
              <a:rPr lang="ru-RU" sz="1300" b="1" dirty="0">
                <a:gradFill flip="none" rotWithShape="1">
                  <a:gsLst>
                    <a:gs pos="29000">
                      <a:srgbClr val="914415"/>
                    </a:gs>
                    <a:gs pos="0">
                      <a:srgbClr val="914415"/>
                    </a:gs>
                    <a:gs pos="70000">
                      <a:srgbClr val="482400"/>
                    </a:gs>
                    <a:gs pos="93000">
                      <a:srgbClr val="794D2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Закрытие месяца</a:t>
            </a:r>
            <a:endParaRPr lang="ru-RU" sz="13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4869160"/>
            <a:ext cx="568766" cy="56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 rot="16200000">
            <a:off x="825032" y="2530775"/>
            <a:ext cx="1632691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Оперативный учет</a:t>
            </a:r>
            <a:endParaRPr lang="ru-RU" sz="1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 rot="16200000">
            <a:off x="758768" y="5146089"/>
            <a:ext cx="172572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Бухгалтерский  учет</a:t>
            </a:r>
            <a:endParaRPr lang="ru-RU" sz="1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1559496" y="4365104"/>
            <a:ext cx="9108504" cy="0"/>
          </a:xfrm>
          <a:prstGeom prst="line">
            <a:avLst/>
          </a:prstGeom>
          <a:ln w="158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Скругленный прямоугольник 76"/>
          <p:cNvSpPr/>
          <p:nvPr/>
        </p:nvSpPr>
        <p:spPr>
          <a:xfrm>
            <a:off x="5591945" y="908721"/>
            <a:ext cx="1226133" cy="346249"/>
          </a:xfrm>
          <a:prstGeom prst="roundRect">
            <a:avLst/>
          </a:prstGeom>
          <a:solidFill>
            <a:schemeClr val="accent2">
              <a:alpha val="48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Оплата труда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3647728" y="923207"/>
            <a:ext cx="1359002" cy="346249"/>
          </a:xfrm>
          <a:prstGeom prst="roundRect">
            <a:avLst/>
          </a:prstGeom>
          <a:solidFill>
            <a:schemeClr val="accent2">
              <a:alpha val="48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Механизация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1932357" y="923208"/>
            <a:ext cx="1226133" cy="346249"/>
          </a:xfrm>
          <a:prstGeom prst="roundRect">
            <a:avLst/>
          </a:prstGeom>
          <a:solidFill>
            <a:schemeClr val="accent2">
              <a:alpha val="48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Материалы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9189891" y="832664"/>
            <a:ext cx="127983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Анализ затрат</a:t>
            </a:r>
            <a:endParaRPr lang="ru-RU" sz="1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>
            <a:off x="1775520" y="1097404"/>
            <a:ext cx="0" cy="4076352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>
            <a:stCxn id="79" idx="1"/>
          </p:cNvCxnSpPr>
          <p:nvPr/>
        </p:nvCxnSpPr>
        <p:spPr>
          <a:xfrm flipH="1" flipV="1">
            <a:off x="1775520" y="1096330"/>
            <a:ext cx="156836" cy="2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>
            <a:endCxn id="17" idx="1"/>
          </p:cNvCxnSpPr>
          <p:nvPr/>
        </p:nvCxnSpPr>
        <p:spPr>
          <a:xfrm>
            <a:off x="1775521" y="5173756"/>
            <a:ext cx="348077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H="1">
            <a:off x="1775521" y="2124167"/>
            <a:ext cx="112483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flipH="1">
            <a:off x="1775521" y="3717032"/>
            <a:ext cx="112483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3503712" y="1052737"/>
            <a:ext cx="5924" cy="4863325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flipH="1" flipV="1">
            <a:off x="3503712" y="1052736"/>
            <a:ext cx="156836" cy="2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flipV="1">
            <a:off x="2697107" y="620688"/>
            <a:ext cx="712023" cy="320452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>
            <a:endCxn id="17" idx="3"/>
          </p:cNvCxnSpPr>
          <p:nvPr/>
        </p:nvCxnSpPr>
        <p:spPr>
          <a:xfrm flipH="1">
            <a:off x="3282136" y="5173756"/>
            <a:ext cx="227501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flipH="1">
            <a:off x="3503713" y="2830172"/>
            <a:ext cx="112483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Скругленный прямоугольник 101"/>
          <p:cNvSpPr/>
          <p:nvPr/>
        </p:nvSpPr>
        <p:spPr>
          <a:xfrm>
            <a:off x="7176121" y="908721"/>
            <a:ext cx="1571532" cy="346249"/>
          </a:xfrm>
          <a:prstGeom prst="roundRect">
            <a:avLst/>
          </a:prstGeom>
          <a:solidFill>
            <a:schemeClr val="accent2">
              <a:alpha val="48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Прочие затраты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08" name="Прямая соединительная линия 107"/>
          <p:cNvCxnSpPr/>
          <p:nvPr/>
        </p:nvCxnSpPr>
        <p:spPr>
          <a:xfrm flipH="1" flipV="1">
            <a:off x="6076130" y="620688"/>
            <a:ext cx="1203658" cy="288032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>
            <a:stCxn id="78" idx="0"/>
          </p:cNvCxnSpPr>
          <p:nvPr/>
        </p:nvCxnSpPr>
        <p:spPr>
          <a:xfrm flipV="1">
            <a:off x="4327230" y="773088"/>
            <a:ext cx="25433" cy="150118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>
            <a:off x="5704887" y="776106"/>
            <a:ext cx="237414" cy="138448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5447928" y="1052737"/>
            <a:ext cx="0" cy="3633621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 flipH="1" flipV="1">
            <a:off x="5447928" y="1052736"/>
            <a:ext cx="156836" cy="2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 flipH="1">
            <a:off x="5447928" y="3004591"/>
            <a:ext cx="241922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>
            <a:off x="8904312" y="1052736"/>
            <a:ext cx="0" cy="4968552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>
            <a:off x="8170901" y="1998938"/>
            <a:ext cx="693005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/>
          <p:nvPr/>
        </p:nvCxnSpPr>
        <p:spPr>
          <a:xfrm flipH="1">
            <a:off x="6663729" y="2969256"/>
            <a:ext cx="1164113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/>
          <p:nvPr/>
        </p:nvCxnSpPr>
        <p:spPr>
          <a:xfrm flipH="1" flipV="1">
            <a:off x="5447928" y="4683331"/>
            <a:ext cx="230818" cy="3026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 flipH="1" flipV="1">
            <a:off x="8747476" y="3212976"/>
            <a:ext cx="156836" cy="2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/>
          <p:nvPr/>
        </p:nvCxnSpPr>
        <p:spPr>
          <a:xfrm>
            <a:off x="7827841" y="2386772"/>
            <a:ext cx="0" cy="582485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>
          <a:xfrm flipH="1" flipV="1">
            <a:off x="8761734" y="1052734"/>
            <a:ext cx="142578" cy="2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/>
          <p:cNvCxnSpPr/>
          <p:nvPr/>
        </p:nvCxnSpPr>
        <p:spPr>
          <a:xfrm flipH="1" flipV="1">
            <a:off x="8747476" y="4869158"/>
            <a:ext cx="156836" cy="2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единительная линия 153"/>
          <p:cNvCxnSpPr/>
          <p:nvPr/>
        </p:nvCxnSpPr>
        <p:spPr>
          <a:xfrm flipH="1" flipV="1">
            <a:off x="7104112" y="5517232"/>
            <a:ext cx="1813020" cy="2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/>
          <p:nvPr/>
        </p:nvCxnSpPr>
        <p:spPr>
          <a:xfrm flipH="1" flipV="1">
            <a:off x="8747476" y="6021288"/>
            <a:ext cx="156836" cy="2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Правая фигурная скобка 159"/>
          <p:cNvSpPr/>
          <p:nvPr/>
        </p:nvSpPr>
        <p:spPr>
          <a:xfrm>
            <a:off x="8961478" y="764704"/>
            <a:ext cx="359110" cy="3521173"/>
          </a:xfrm>
          <a:prstGeom prst="rightBrace">
            <a:avLst/>
          </a:prstGeom>
          <a:ln w="254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3" name="Прямая соединительная линия 162"/>
          <p:cNvCxnSpPr>
            <a:stCxn id="35" idx="3"/>
          </p:cNvCxnSpPr>
          <p:nvPr/>
        </p:nvCxnSpPr>
        <p:spPr>
          <a:xfrm>
            <a:off x="4072039" y="5392033"/>
            <a:ext cx="0" cy="524028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Правая фигурная скобка 163"/>
          <p:cNvSpPr/>
          <p:nvPr/>
        </p:nvSpPr>
        <p:spPr>
          <a:xfrm>
            <a:off x="8976320" y="4509121"/>
            <a:ext cx="302874" cy="2134177"/>
          </a:xfrm>
          <a:prstGeom prst="rightBrace">
            <a:avLst/>
          </a:prstGeom>
          <a:ln w="254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6314" y="200668"/>
            <a:ext cx="9814560" cy="57912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Документ Определение </a:t>
            </a:r>
            <a:r>
              <a:rPr lang="ru-RU" sz="3100" dirty="0"/>
              <a:t>объемов выполнения СМР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850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 txBox="1">
            <a:spLocks noChangeArrowheads="1"/>
          </p:cNvSpPr>
          <p:nvPr/>
        </p:nvSpPr>
        <p:spPr bwMode="auto">
          <a:xfrm>
            <a:off x="941064" y="4604429"/>
            <a:ext cx="14287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ru-RU" sz="2000" b="1" dirty="0"/>
              <a:t>На сайте:</a:t>
            </a:r>
          </a:p>
        </p:txBody>
      </p:sp>
      <p:sp>
        <p:nvSpPr>
          <p:cNvPr id="4" name="Rectangle 9"/>
          <p:cNvSpPr txBox="1">
            <a:spLocks noChangeArrowheads="1"/>
          </p:cNvSpPr>
          <p:nvPr/>
        </p:nvSpPr>
        <p:spPr bwMode="auto">
          <a:xfrm>
            <a:off x="941064" y="3318554"/>
            <a:ext cx="846784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FontTx/>
              <a:buNone/>
              <a:defRPr/>
            </a:pPr>
            <a:r>
              <a:rPr lang="ru-RU" sz="2000" b="1" dirty="0"/>
              <a:t>Адрес:</a:t>
            </a:r>
            <a:r>
              <a:rPr lang="ru-RU" sz="2000" kern="0" dirty="0"/>
              <a:t> </a:t>
            </a:r>
            <a:r>
              <a:rPr lang="ru-RU" sz="2000" kern="0" dirty="0"/>
              <a:t>	   </a:t>
            </a:r>
            <a:r>
              <a:rPr lang="ru-RU" sz="2000" b="1" dirty="0"/>
              <a:t>РК, г. Усть-Каменогорск, ул. Казахстан, д. 27</a:t>
            </a:r>
          </a:p>
        </p:txBody>
      </p:sp>
      <p:sp>
        <p:nvSpPr>
          <p:cNvPr id="5" name="Rectangle 9"/>
          <p:cNvSpPr txBox="1">
            <a:spLocks noChangeArrowheads="1"/>
          </p:cNvSpPr>
          <p:nvPr/>
        </p:nvSpPr>
        <p:spPr bwMode="auto">
          <a:xfrm>
            <a:off x="2034859" y="4604429"/>
            <a:ext cx="31432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16000" indent="-457200" eaLnBrk="0" hangingPunct="0">
              <a:defRPr/>
            </a:pPr>
            <a:r>
              <a:rPr lang="en-US" sz="2000" b="1" dirty="0" smtClean="0"/>
              <a:t>https://1c-rating.kz</a:t>
            </a:r>
            <a:endParaRPr lang="ru-RU" sz="2000" b="1" dirty="0"/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941065" y="3747179"/>
            <a:ext cx="66436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ru-RU" sz="2000" b="1" dirty="0"/>
              <a:t>Тел.: </a:t>
            </a:r>
            <a:r>
              <a:rPr lang="en-US" sz="2000" b="1" dirty="0"/>
              <a:t>      </a:t>
            </a:r>
            <a:r>
              <a:rPr lang="ru-RU" sz="2000" b="1" dirty="0"/>
              <a:t>   8 (7232) </a:t>
            </a:r>
            <a:r>
              <a:rPr lang="ru-RU" sz="2000" b="1" dirty="0"/>
              <a:t>20-30-80</a:t>
            </a:r>
            <a:endParaRPr lang="ru-RU" sz="2000" b="1" dirty="0"/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 bwMode="auto">
          <a:xfrm>
            <a:off x="2034835" y="4175804"/>
            <a:ext cx="2928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16000" indent="-457200" eaLnBrk="0" hangingPunct="0">
              <a:defRPr/>
            </a:pPr>
            <a:r>
              <a:rPr lang="en-US" sz="2000" b="1" dirty="0"/>
              <a:t>build@1c-rating.kz</a:t>
            </a:r>
            <a:endParaRPr lang="ru-RU" sz="2000" b="1" dirty="0"/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941064" y="4175804"/>
            <a:ext cx="10715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FontTx/>
              <a:buNone/>
              <a:defRPr/>
            </a:pPr>
            <a:r>
              <a:rPr lang="en-US" sz="2000" b="1" dirty="0"/>
              <a:t>E-mail</a:t>
            </a:r>
            <a:r>
              <a:rPr lang="ru-RU" sz="2000" b="1" dirty="0"/>
              <a:t>: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41064" y="2177939"/>
            <a:ext cx="10699001" cy="764120"/>
          </a:xfrm>
        </p:spPr>
        <p:txBody>
          <a:bodyPr/>
          <a:lstStyle/>
          <a:p>
            <a:r>
              <a:rPr lang="ru-RU" dirty="0"/>
              <a:t>Дополнительную информацию можно получить: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37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1703513" y="1052738"/>
            <a:ext cx="4428492" cy="5472607"/>
            <a:chOff x="395541" y="1268760"/>
            <a:chExt cx="3960435" cy="5184575"/>
          </a:xfrm>
          <a:scene3d>
            <a:camera prst="orthographicFront">
              <a:rot lat="21594000" lon="1800000" rev="0"/>
            </a:camera>
            <a:lightRig rig="threePt" dir="t"/>
          </a:scene3d>
        </p:grpSpPr>
        <p:sp>
          <p:nvSpPr>
            <p:cNvPr id="5" name="Овал 4"/>
            <p:cNvSpPr/>
            <p:nvPr/>
          </p:nvSpPr>
          <p:spPr>
            <a:xfrm>
              <a:off x="400604" y="1268760"/>
              <a:ext cx="3754955" cy="18667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24000"/>
              </a:schemeClr>
            </a:solidFill>
            <a:ln>
              <a:noFill/>
            </a:ln>
            <a:effectLst>
              <a:outerShdw blurRad="50800" dist="50800" dir="5400000" algn="ctr" rotWithShape="0">
                <a:schemeClr val="accent6">
                  <a:lumMod val="20000"/>
                  <a:lumOff val="80000"/>
                  <a:alpha val="92000"/>
                </a:schemeClr>
              </a:outerShdw>
            </a:effectLst>
            <a:sp3d z="-190500" extrusionH="12700" prstMaterial="matte"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Полилиния 23"/>
            <p:cNvSpPr/>
            <p:nvPr/>
          </p:nvSpPr>
          <p:spPr>
            <a:xfrm>
              <a:off x="2307656" y="1964108"/>
              <a:ext cx="1476000" cy="1440000"/>
            </a:xfrm>
            <a:custGeom>
              <a:avLst/>
              <a:gdLst>
                <a:gd name="connsiteX0" fmla="*/ 0 w 1433893"/>
                <a:gd name="connsiteY0" fmla="*/ 716947 h 1433893"/>
                <a:gd name="connsiteX1" fmla="*/ 716947 w 1433893"/>
                <a:gd name="connsiteY1" fmla="*/ 0 h 1433893"/>
                <a:gd name="connsiteX2" fmla="*/ 1433894 w 1433893"/>
                <a:gd name="connsiteY2" fmla="*/ 716947 h 1433893"/>
                <a:gd name="connsiteX3" fmla="*/ 716947 w 1433893"/>
                <a:gd name="connsiteY3" fmla="*/ 1433894 h 1433893"/>
                <a:gd name="connsiteX4" fmla="*/ 0 w 1433893"/>
                <a:gd name="connsiteY4" fmla="*/ 716947 h 1433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3893" h="1433893">
                  <a:moveTo>
                    <a:pt x="0" y="716947"/>
                  </a:moveTo>
                  <a:cubicBezTo>
                    <a:pt x="0" y="320988"/>
                    <a:pt x="320988" y="0"/>
                    <a:pt x="716947" y="0"/>
                  </a:cubicBezTo>
                  <a:cubicBezTo>
                    <a:pt x="1112906" y="0"/>
                    <a:pt x="1433894" y="320988"/>
                    <a:pt x="1433894" y="716947"/>
                  </a:cubicBezTo>
                  <a:cubicBezTo>
                    <a:pt x="1433894" y="1112906"/>
                    <a:pt x="1112906" y="1433894"/>
                    <a:pt x="716947" y="1433894"/>
                  </a:cubicBezTo>
                  <a:cubicBezTo>
                    <a:pt x="320988" y="1433894"/>
                    <a:pt x="0" y="1112906"/>
                    <a:pt x="0" y="716947"/>
                  </a:cubicBezTo>
                  <a:close/>
                </a:path>
              </a:pathLst>
            </a:custGeom>
            <a:gradFill>
              <a:gsLst>
                <a:gs pos="0">
                  <a:srgbClr val="D45ACE"/>
                </a:gs>
                <a:gs pos="80000">
                  <a:srgbClr val="EE9AEA"/>
                </a:gs>
                <a:gs pos="100000">
                  <a:srgbClr val="FEA4ED"/>
                </a:gs>
              </a:gsLst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lIns="230309" tIns="230309" rIns="230309" bIns="230309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rgbClr val="800000"/>
                  </a:solidFill>
                </a:rPr>
                <a:t>Объемный план</a:t>
              </a:r>
            </a:p>
          </p:txBody>
        </p:sp>
        <p:sp>
          <p:nvSpPr>
            <p:cNvPr id="20" name="Стрелка вниз 19"/>
            <p:cNvSpPr/>
            <p:nvPr/>
          </p:nvSpPr>
          <p:spPr>
            <a:xfrm>
              <a:off x="2131068" y="5157192"/>
              <a:ext cx="640732" cy="558062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sp3d z="190500"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Полилиния 20"/>
            <p:cNvSpPr/>
            <p:nvPr/>
          </p:nvSpPr>
          <p:spPr>
            <a:xfrm>
              <a:off x="863144" y="5692884"/>
              <a:ext cx="3075512" cy="760451"/>
            </a:xfrm>
            <a:custGeom>
              <a:avLst/>
              <a:gdLst>
                <a:gd name="connsiteX0" fmla="*/ 0 w 2872814"/>
                <a:gd name="connsiteY0" fmla="*/ 0 h 718203"/>
                <a:gd name="connsiteX1" fmla="*/ 2872814 w 2872814"/>
                <a:gd name="connsiteY1" fmla="*/ 0 h 718203"/>
                <a:gd name="connsiteX2" fmla="*/ 2872814 w 2872814"/>
                <a:gd name="connsiteY2" fmla="*/ 718203 h 718203"/>
                <a:gd name="connsiteX3" fmla="*/ 0 w 2872814"/>
                <a:gd name="connsiteY3" fmla="*/ 718203 h 718203"/>
                <a:gd name="connsiteX4" fmla="*/ 0 w 2872814"/>
                <a:gd name="connsiteY4" fmla="*/ 0 h 718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2814" h="718203">
                  <a:moveTo>
                    <a:pt x="0" y="0"/>
                  </a:moveTo>
                  <a:lnTo>
                    <a:pt x="2872814" y="0"/>
                  </a:lnTo>
                  <a:lnTo>
                    <a:pt x="2872814" y="718203"/>
                  </a:lnTo>
                  <a:lnTo>
                    <a:pt x="0" y="7182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99136" tIns="199136" rIns="199136" bIns="199136" spcCol="1270" anchor="ctr"/>
            <a:lstStyle/>
            <a:p>
              <a:pPr algn="ctr" defTabSz="1244600">
                <a:lnSpc>
                  <a:spcPct val="90000"/>
                </a:lnSpc>
                <a:spcAft>
                  <a:spcPts val="1200"/>
                </a:spcAft>
                <a:defRPr/>
              </a:pPr>
              <a:endParaRPr lang="ru-RU" sz="28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cs typeface="Arial" charset="0"/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1556947" y="3251101"/>
              <a:ext cx="1488709" cy="1402035"/>
            </a:xfrm>
            <a:custGeom>
              <a:avLst/>
              <a:gdLst>
                <a:gd name="connsiteX0" fmla="*/ 0 w 1433893"/>
                <a:gd name="connsiteY0" fmla="*/ 716947 h 1433893"/>
                <a:gd name="connsiteX1" fmla="*/ 716947 w 1433893"/>
                <a:gd name="connsiteY1" fmla="*/ 0 h 1433893"/>
                <a:gd name="connsiteX2" fmla="*/ 1433894 w 1433893"/>
                <a:gd name="connsiteY2" fmla="*/ 716947 h 1433893"/>
                <a:gd name="connsiteX3" fmla="*/ 716947 w 1433893"/>
                <a:gd name="connsiteY3" fmla="*/ 1433894 h 1433893"/>
                <a:gd name="connsiteX4" fmla="*/ 0 w 1433893"/>
                <a:gd name="connsiteY4" fmla="*/ 716947 h 1433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3893" h="1433893">
                  <a:moveTo>
                    <a:pt x="0" y="716947"/>
                  </a:moveTo>
                  <a:cubicBezTo>
                    <a:pt x="0" y="320988"/>
                    <a:pt x="320988" y="0"/>
                    <a:pt x="716947" y="0"/>
                  </a:cubicBezTo>
                  <a:cubicBezTo>
                    <a:pt x="1112906" y="0"/>
                    <a:pt x="1433894" y="320988"/>
                    <a:pt x="1433894" y="716947"/>
                  </a:cubicBezTo>
                  <a:cubicBezTo>
                    <a:pt x="1433894" y="1112906"/>
                    <a:pt x="1112906" y="1433894"/>
                    <a:pt x="716947" y="1433894"/>
                  </a:cubicBezTo>
                  <a:cubicBezTo>
                    <a:pt x="320988" y="1433894"/>
                    <a:pt x="0" y="1112906"/>
                    <a:pt x="0" y="71694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13E03"/>
                </a:gs>
                <a:gs pos="47000">
                  <a:srgbClr val="FFC000"/>
                </a:gs>
                <a:gs pos="100000">
                  <a:srgbClr val="FFC000"/>
                </a:gs>
              </a:gsLst>
              <a:lin ang="16200000" scaled="1"/>
              <a:tileRect/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30309" tIns="230309" rIns="230309" bIns="230309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rgbClr val="800000"/>
                  </a:solidFill>
                  <a:cs typeface="Aharoni" panose="02010803020104030203" pitchFamily="2" charset="-79"/>
                </a:rPr>
                <a:t>Факт исполнения работ, расхода ресурсов</a:t>
              </a:r>
              <a:endParaRPr lang="ru-RU" sz="1600" b="1" dirty="0">
                <a:solidFill>
                  <a:srgbClr val="800000"/>
                </a:solidFill>
                <a:cs typeface="Aharoni" panose="02010803020104030203" pitchFamily="2" charset="-79"/>
              </a:endParaRP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853797" y="1720143"/>
              <a:ext cx="1404000" cy="1368000"/>
            </a:xfrm>
            <a:custGeom>
              <a:avLst/>
              <a:gdLst>
                <a:gd name="connsiteX0" fmla="*/ 0 w 1433893"/>
                <a:gd name="connsiteY0" fmla="*/ 716947 h 1433893"/>
                <a:gd name="connsiteX1" fmla="*/ 716947 w 1433893"/>
                <a:gd name="connsiteY1" fmla="*/ 0 h 1433893"/>
                <a:gd name="connsiteX2" fmla="*/ 1433894 w 1433893"/>
                <a:gd name="connsiteY2" fmla="*/ 716947 h 1433893"/>
                <a:gd name="connsiteX3" fmla="*/ 716947 w 1433893"/>
                <a:gd name="connsiteY3" fmla="*/ 1433894 h 1433893"/>
                <a:gd name="connsiteX4" fmla="*/ 0 w 1433893"/>
                <a:gd name="connsiteY4" fmla="*/ 716947 h 1433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3893" h="1433893">
                  <a:moveTo>
                    <a:pt x="0" y="716947"/>
                  </a:moveTo>
                  <a:cubicBezTo>
                    <a:pt x="0" y="320988"/>
                    <a:pt x="320988" y="0"/>
                    <a:pt x="716947" y="0"/>
                  </a:cubicBezTo>
                  <a:cubicBezTo>
                    <a:pt x="1112906" y="0"/>
                    <a:pt x="1433894" y="320988"/>
                    <a:pt x="1433894" y="716947"/>
                  </a:cubicBezTo>
                  <a:cubicBezTo>
                    <a:pt x="1433894" y="1112906"/>
                    <a:pt x="1112906" y="1433894"/>
                    <a:pt x="716947" y="1433894"/>
                  </a:cubicBezTo>
                  <a:cubicBezTo>
                    <a:pt x="320988" y="1433894"/>
                    <a:pt x="0" y="1112906"/>
                    <a:pt x="0" y="716947"/>
                  </a:cubicBezTo>
                  <a:close/>
                </a:path>
              </a:pathLst>
            </a:cu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lIns="232849" tIns="232849" rIns="232849" bIns="232849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srgbClr val="800000"/>
                  </a:solidFill>
                </a:rPr>
                <a:t>Нормы ресурсов</a:t>
              </a:r>
            </a:p>
          </p:txBody>
        </p:sp>
        <p:sp>
          <p:nvSpPr>
            <p:cNvPr id="25" name="Shape 24"/>
            <p:cNvSpPr/>
            <p:nvPr/>
          </p:nvSpPr>
          <p:spPr>
            <a:xfrm>
              <a:off x="395541" y="1371958"/>
              <a:ext cx="3960435" cy="3708979"/>
            </a:xfrm>
            <a:prstGeom prst="funnel">
              <a:avLst/>
            </a:prstGeom>
            <a:solidFill>
              <a:schemeClr val="accent6">
                <a:lumMod val="75000"/>
                <a:alpha val="18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p3d extrusionH="19050" contourW="6350" prstMaterial="dkEdge">
              <a:bevelT w="50800" h="50800" prst="slope"/>
              <a:extrusionClr>
                <a:schemeClr val="accent6">
                  <a:lumMod val="75000"/>
                </a:schemeClr>
              </a:extrusionClr>
              <a:contourClr>
                <a:srgbClr val="482400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8" name="Группа 27"/>
          <p:cNvGrpSpPr/>
          <p:nvPr/>
        </p:nvGrpSpPr>
        <p:grpSpPr>
          <a:xfrm>
            <a:off x="6153714" y="1052738"/>
            <a:ext cx="4406783" cy="5472607"/>
            <a:chOff x="395541" y="1268760"/>
            <a:chExt cx="3960435" cy="5184575"/>
          </a:xfrm>
          <a:scene3d>
            <a:camera prst="orthographicFront">
              <a:rot lat="21594000" lon="1800000" rev="0"/>
            </a:camera>
            <a:lightRig rig="threePt" dir="t"/>
          </a:scene3d>
        </p:grpSpPr>
        <p:sp>
          <p:nvSpPr>
            <p:cNvPr id="29" name="Овал 28"/>
            <p:cNvSpPr/>
            <p:nvPr/>
          </p:nvSpPr>
          <p:spPr>
            <a:xfrm>
              <a:off x="400604" y="1268760"/>
              <a:ext cx="3754955" cy="18667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24000"/>
              </a:schemeClr>
            </a:solidFill>
            <a:ln>
              <a:noFill/>
            </a:ln>
            <a:effectLst>
              <a:outerShdw blurRad="50800" dist="50800" dir="5400000" algn="ctr" rotWithShape="0">
                <a:schemeClr val="accent6">
                  <a:lumMod val="20000"/>
                  <a:lumOff val="80000"/>
                  <a:alpha val="92000"/>
                </a:schemeClr>
              </a:outerShdw>
            </a:effectLst>
            <a:sp3d z="-190500" extrusionH="12700" prstMaterial="matte"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Полилиния 29"/>
            <p:cNvSpPr/>
            <p:nvPr/>
          </p:nvSpPr>
          <p:spPr>
            <a:xfrm>
              <a:off x="1633972" y="3213136"/>
              <a:ext cx="1476000" cy="1440000"/>
            </a:xfrm>
            <a:custGeom>
              <a:avLst/>
              <a:gdLst>
                <a:gd name="connsiteX0" fmla="*/ 0 w 1433893"/>
                <a:gd name="connsiteY0" fmla="*/ 716947 h 1433893"/>
                <a:gd name="connsiteX1" fmla="*/ 716947 w 1433893"/>
                <a:gd name="connsiteY1" fmla="*/ 0 h 1433893"/>
                <a:gd name="connsiteX2" fmla="*/ 1433894 w 1433893"/>
                <a:gd name="connsiteY2" fmla="*/ 716947 h 1433893"/>
                <a:gd name="connsiteX3" fmla="*/ 716947 w 1433893"/>
                <a:gd name="connsiteY3" fmla="*/ 1433894 h 1433893"/>
                <a:gd name="connsiteX4" fmla="*/ 0 w 1433893"/>
                <a:gd name="connsiteY4" fmla="*/ 716947 h 1433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3893" h="1433893">
                  <a:moveTo>
                    <a:pt x="0" y="716947"/>
                  </a:moveTo>
                  <a:cubicBezTo>
                    <a:pt x="0" y="320988"/>
                    <a:pt x="320988" y="0"/>
                    <a:pt x="716947" y="0"/>
                  </a:cubicBezTo>
                  <a:cubicBezTo>
                    <a:pt x="1112906" y="0"/>
                    <a:pt x="1433894" y="320988"/>
                    <a:pt x="1433894" y="716947"/>
                  </a:cubicBezTo>
                  <a:cubicBezTo>
                    <a:pt x="1433894" y="1112906"/>
                    <a:pt x="1112906" y="1433894"/>
                    <a:pt x="716947" y="1433894"/>
                  </a:cubicBezTo>
                  <a:cubicBezTo>
                    <a:pt x="320988" y="1433894"/>
                    <a:pt x="0" y="1112906"/>
                    <a:pt x="0" y="716947"/>
                  </a:cubicBezTo>
                  <a:close/>
                </a:path>
              </a:pathLst>
            </a:custGeom>
            <a:gradFill>
              <a:gsLst>
                <a:gs pos="0">
                  <a:srgbClr val="E19189"/>
                </a:gs>
                <a:gs pos="91000">
                  <a:srgbClr val="E55C51"/>
                </a:gs>
                <a:gs pos="100000">
                  <a:srgbClr val="F9D6D3"/>
                </a:gs>
              </a:gsLst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lIns="230309" tIns="230309" rIns="230309" bIns="230309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rgbClr val="800000"/>
                  </a:solidFill>
                </a:rPr>
                <a:t>Себестои-мость  СМР</a:t>
              </a:r>
            </a:p>
          </p:txBody>
        </p:sp>
        <p:sp>
          <p:nvSpPr>
            <p:cNvPr id="31" name="Стрелка вниз 30"/>
            <p:cNvSpPr/>
            <p:nvPr/>
          </p:nvSpPr>
          <p:spPr>
            <a:xfrm>
              <a:off x="2145368" y="5157192"/>
              <a:ext cx="640732" cy="558062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sp3d z="190500"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Полилиния 31"/>
            <p:cNvSpPr/>
            <p:nvPr/>
          </p:nvSpPr>
          <p:spPr>
            <a:xfrm>
              <a:off x="863144" y="5692884"/>
              <a:ext cx="3075512" cy="760451"/>
            </a:xfrm>
            <a:custGeom>
              <a:avLst/>
              <a:gdLst>
                <a:gd name="connsiteX0" fmla="*/ 0 w 2872814"/>
                <a:gd name="connsiteY0" fmla="*/ 0 h 718203"/>
                <a:gd name="connsiteX1" fmla="*/ 2872814 w 2872814"/>
                <a:gd name="connsiteY1" fmla="*/ 0 h 718203"/>
                <a:gd name="connsiteX2" fmla="*/ 2872814 w 2872814"/>
                <a:gd name="connsiteY2" fmla="*/ 718203 h 718203"/>
                <a:gd name="connsiteX3" fmla="*/ 0 w 2872814"/>
                <a:gd name="connsiteY3" fmla="*/ 718203 h 718203"/>
                <a:gd name="connsiteX4" fmla="*/ 0 w 2872814"/>
                <a:gd name="connsiteY4" fmla="*/ 0 h 718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2814" h="718203">
                  <a:moveTo>
                    <a:pt x="0" y="0"/>
                  </a:moveTo>
                  <a:lnTo>
                    <a:pt x="2872814" y="0"/>
                  </a:lnTo>
                  <a:lnTo>
                    <a:pt x="2872814" y="718203"/>
                  </a:lnTo>
                  <a:lnTo>
                    <a:pt x="0" y="7182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99136" tIns="199136" rIns="199136" bIns="199136" spcCol="1270" anchor="ctr"/>
            <a:lstStyle/>
            <a:p>
              <a:pPr algn="ctr" defTabSz="1244600">
                <a:lnSpc>
                  <a:spcPct val="90000"/>
                </a:lnSpc>
                <a:spcAft>
                  <a:spcPts val="1200"/>
                </a:spcAft>
                <a:defRPr/>
              </a:pPr>
              <a:endParaRPr lang="ru-RU" sz="28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cs typeface="Arial" charset="0"/>
              </a:endParaRPr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841884" y="1666925"/>
              <a:ext cx="1488709" cy="1402035"/>
            </a:xfrm>
            <a:custGeom>
              <a:avLst/>
              <a:gdLst>
                <a:gd name="connsiteX0" fmla="*/ 0 w 1433893"/>
                <a:gd name="connsiteY0" fmla="*/ 716947 h 1433893"/>
                <a:gd name="connsiteX1" fmla="*/ 716947 w 1433893"/>
                <a:gd name="connsiteY1" fmla="*/ 0 h 1433893"/>
                <a:gd name="connsiteX2" fmla="*/ 1433894 w 1433893"/>
                <a:gd name="connsiteY2" fmla="*/ 716947 h 1433893"/>
                <a:gd name="connsiteX3" fmla="*/ 716947 w 1433893"/>
                <a:gd name="connsiteY3" fmla="*/ 1433894 h 1433893"/>
                <a:gd name="connsiteX4" fmla="*/ 0 w 1433893"/>
                <a:gd name="connsiteY4" fmla="*/ 716947 h 1433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3893" h="1433893">
                  <a:moveTo>
                    <a:pt x="0" y="716947"/>
                  </a:moveTo>
                  <a:cubicBezTo>
                    <a:pt x="0" y="320988"/>
                    <a:pt x="320988" y="0"/>
                    <a:pt x="716947" y="0"/>
                  </a:cubicBezTo>
                  <a:cubicBezTo>
                    <a:pt x="1112906" y="0"/>
                    <a:pt x="1433894" y="320988"/>
                    <a:pt x="1433894" y="716947"/>
                  </a:cubicBezTo>
                  <a:cubicBezTo>
                    <a:pt x="1433894" y="1112906"/>
                    <a:pt x="1112906" y="1433894"/>
                    <a:pt x="716947" y="1433894"/>
                  </a:cubicBezTo>
                  <a:cubicBezTo>
                    <a:pt x="320988" y="1433894"/>
                    <a:pt x="0" y="1112906"/>
                    <a:pt x="0" y="71694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13E03"/>
                </a:gs>
                <a:gs pos="47000">
                  <a:srgbClr val="FFC000"/>
                </a:gs>
                <a:gs pos="100000">
                  <a:srgbClr val="FFC000"/>
                </a:gs>
              </a:gsLst>
              <a:lin ang="16200000" scaled="1"/>
              <a:tileRect/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30309" tIns="230309" rIns="230309" bIns="230309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rgbClr val="800000"/>
                  </a:solidFill>
                  <a:cs typeface="Aharoni" panose="02010803020104030203" pitchFamily="2" charset="-79"/>
                </a:rPr>
                <a:t>Факт исполнения работ, расхода ресурсов</a:t>
              </a:r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2390212" y="1916984"/>
              <a:ext cx="1404000" cy="1368000"/>
            </a:xfrm>
            <a:custGeom>
              <a:avLst/>
              <a:gdLst>
                <a:gd name="connsiteX0" fmla="*/ 0 w 1433893"/>
                <a:gd name="connsiteY0" fmla="*/ 716947 h 1433893"/>
                <a:gd name="connsiteX1" fmla="*/ 716947 w 1433893"/>
                <a:gd name="connsiteY1" fmla="*/ 0 h 1433893"/>
                <a:gd name="connsiteX2" fmla="*/ 1433894 w 1433893"/>
                <a:gd name="connsiteY2" fmla="*/ 716947 h 1433893"/>
                <a:gd name="connsiteX3" fmla="*/ 716947 w 1433893"/>
                <a:gd name="connsiteY3" fmla="*/ 1433894 h 1433893"/>
                <a:gd name="connsiteX4" fmla="*/ 0 w 1433893"/>
                <a:gd name="connsiteY4" fmla="*/ 716947 h 1433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3893" h="1433893">
                  <a:moveTo>
                    <a:pt x="0" y="716947"/>
                  </a:moveTo>
                  <a:cubicBezTo>
                    <a:pt x="0" y="320988"/>
                    <a:pt x="320988" y="0"/>
                    <a:pt x="716947" y="0"/>
                  </a:cubicBezTo>
                  <a:cubicBezTo>
                    <a:pt x="1112906" y="0"/>
                    <a:pt x="1433894" y="320988"/>
                    <a:pt x="1433894" y="716947"/>
                  </a:cubicBezTo>
                  <a:cubicBezTo>
                    <a:pt x="1433894" y="1112906"/>
                    <a:pt x="1112906" y="1433894"/>
                    <a:pt x="716947" y="1433894"/>
                  </a:cubicBezTo>
                  <a:cubicBezTo>
                    <a:pt x="320988" y="1433894"/>
                    <a:pt x="0" y="1112906"/>
                    <a:pt x="0" y="716947"/>
                  </a:cubicBezTo>
                  <a:close/>
                </a:path>
              </a:pathLst>
            </a:custGeom>
            <a:gradFill>
              <a:gsLst>
                <a:gs pos="0">
                  <a:srgbClr val="0066FF"/>
                </a:gs>
                <a:gs pos="80000">
                  <a:srgbClr val="00B0F0"/>
                </a:gs>
                <a:gs pos="100000">
                  <a:srgbClr val="33CCFF"/>
                </a:gs>
              </a:gsLst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lIns="232849" tIns="232849" rIns="232849" bIns="232849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srgbClr val="800000"/>
                  </a:solidFill>
                </a:rPr>
                <a:t>Затраты СМР</a:t>
              </a:r>
            </a:p>
          </p:txBody>
        </p:sp>
        <p:sp>
          <p:nvSpPr>
            <p:cNvPr id="35" name="Shape 34"/>
            <p:cNvSpPr/>
            <p:nvPr/>
          </p:nvSpPr>
          <p:spPr>
            <a:xfrm>
              <a:off x="395541" y="1371958"/>
              <a:ext cx="3960435" cy="3708979"/>
            </a:xfrm>
            <a:prstGeom prst="funnel">
              <a:avLst/>
            </a:prstGeom>
            <a:solidFill>
              <a:schemeClr val="accent6">
                <a:lumMod val="75000"/>
                <a:alpha val="18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p3d extrusionH="19050" contourW="6350" prstMaterial="dkEdge">
              <a:bevelT w="50800" h="50800" prst="slope"/>
              <a:extrusionClr>
                <a:schemeClr val="accent6">
                  <a:lumMod val="75000"/>
                </a:schemeClr>
              </a:extrusionClr>
              <a:contourClr>
                <a:srgbClr val="482400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9" name="TextBox 18"/>
          <p:cNvSpPr txBox="1"/>
          <p:nvPr/>
        </p:nvSpPr>
        <p:spPr>
          <a:xfrm>
            <a:off x="1524001" y="5746259"/>
            <a:ext cx="49148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3200" b="1" dirty="0"/>
              <a:t>Оперативный учет</a:t>
            </a:r>
            <a:endParaRPr lang="ru-RU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927669" y="5722647"/>
            <a:ext cx="49148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3200" b="1" dirty="0"/>
              <a:t>Бухгалтерский учет</a:t>
            </a:r>
            <a:endParaRPr lang="ru-RU" sz="3200" b="1" dirty="0"/>
          </a:p>
        </p:txBody>
      </p:sp>
      <p:sp>
        <p:nvSpPr>
          <p:cNvPr id="36" name="Стрелка вниз 35"/>
          <p:cNvSpPr/>
          <p:nvPr/>
        </p:nvSpPr>
        <p:spPr>
          <a:xfrm rot="16200000">
            <a:off x="5773776" y="3270565"/>
            <a:ext cx="716456" cy="589065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Учет затрат в БСО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34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2464333" y="5543696"/>
            <a:ext cx="3075512" cy="818296"/>
          </a:xfrm>
          <a:custGeom>
            <a:avLst/>
            <a:gdLst>
              <a:gd name="connsiteX0" fmla="*/ 0 w 2872814"/>
              <a:gd name="connsiteY0" fmla="*/ 0 h 718203"/>
              <a:gd name="connsiteX1" fmla="*/ 2872814 w 2872814"/>
              <a:gd name="connsiteY1" fmla="*/ 0 h 718203"/>
              <a:gd name="connsiteX2" fmla="*/ 2872814 w 2872814"/>
              <a:gd name="connsiteY2" fmla="*/ 718203 h 718203"/>
              <a:gd name="connsiteX3" fmla="*/ 0 w 2872814"/>
              <a:gd name="connsiteY3" fmla="*/ 718203 h 718203"/>
              <a:gd name="connsiteX4" fmla="*/ 0 w 2872814"/>
              <a:gd name="connsiteY4" fmla="*/ 0 h 71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2814" h="718203">
                <a:moveTo>
                  <a:pt x="0" y="0"/>
                </a:moveTo>
                <a:lnTo>
                  <a:pt x="2872814" y="0"/>
                </a:lnTo>
                <a:lnTo>
                  <a:pt x="2872814" y="718203"/>
                </a:lnTo>
                <a:lnTo>
                  <a:pt x="0" y="71820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99136" tIns="199136" rIns="199136" bIns="199136" spcCol="1270" anchor="ctr"/>
          <a:lstStyle/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endParaRPr lang="ru-RU" sz="2800" b="1" dirty="0">
              <a:gradFill flip="none" rotWithShape="1">
                <a:gsLst>
                  <a:gs pos="29000">
                    <a:srgbClr val="914415"/>
                  </a:gs>
                  <a:gs pos="0">
                    <a:srgbClr val="914415"/>
                  </a:gs>
                  <a:gs pos="70000">
                    <a:srgbClr val="482400"/>
                  </a:gs>
                  <a:gs pos="93000">
                    <a:srgbClr val="794D2D"/>
                  </a:gs>
                </a:gsLst>
                <a:path path="shape">
                  <a:fillToRect l="50000" t="50000" r="50000" b="50000"/>
                </a:path>
                <a:tileRect/>
              </a:gradFill>
              <a:cs typeface="Arial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43483887"/>
              </p:ext>
            </p:extLst>
          </p:nvPr>
        </p:nvGraphicFramePr>
        <p:xfrm>
          <a:off x="2653262" y="1348478"/>
          <a:ext cx="7115146" cy="5013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03512" y="1700809"/>
            <a:ext cx="677108" cy="4342193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3200" b="1" dirty="0"/>
              <a:t>Оперативный учет</a:t>
            </a:r>
            <a:endParaRPr lang="ru-RU" sz="3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Анализ затрат в БСО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456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5447927" y="980729"/>
            <a:ext cx="5580716" cy="5256583"/>
            <a:chOff x="1179233" y="943073"/>
            <a:chExt cx="5724732" cy="531008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225854" y="1196752"/>
              <a:ext cx="5678111" cy="5056409"/>
            </a:xfrm>
            <a:prstGeom prst="rect">
              <a:avLst/>
            </a:prstGeom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" name="Полилиния 7"/>
            <p:cNvSpPr/>
            <p:nvPr/>
          </p:nvSpPr>
          <p:spPr>
            <a:xfrm rot="19998976">
              <a:off x="3237274" y="3251371"/>
              <a:ext cx="471067" cy="6521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32607"/>
                  </a:moveTo>
                  <a:lnTo>
                    <a:pt x="471067" y="32607"/>
                  </a:ln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олилиния 19"/>
            <p:cNvSpPr/>
            <p:nvPr/>
          </p:nvSpPr>
          <p:spPr>
            <a:xfrm rot="18876273">
              <a:off x="2605742" y="2432000"/>
              <a:ext cx="420675" cy="24788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32607"/>
                  </a:moveTo>
                  <a:lnTo>
                    <a:pt x="420675" y="32607"/>
                  </a:ln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Овал 20"/>
            <p:cNvSpPr/>
            <p:nvPr/>
          </p:nvSpPr>
          <p:spPr>
            <a:xfrm>
              <a:off x="1179233" y="2543373"/>
              <a:ext cx="2057206" cy="2057206"/>
            </a:xfrm>
            <a:prstGeom prst="ellipse">
              <a:avLst/>
            </a:prstGeom>
            <a:gradFill flip="none" rotWithShape="1">
              <a:gsLst>
                <a:gs pos="0">
                  <a:srgbClr val="E89F34"/>
                </a:gs>
                <a:gs pos="40000">
                  <a:srgbClr val="FFC000"/>
                </a:gs>
                <a:gs pos="100000">
                  <a:srgbClr val="FFFF00"/>
                </a:gs>
              </a:gsLst>
              <a:lin ang="81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Полилиния 21"/>
            <p:cNvSpPr/>
            <p:nvPr/>
          </p:nvSpPr>
          <p:spPr>
            <a:xfrm>
              <a:off x="2645714" y="1027376"/>
              <a:ext cx="1642885" cy="1642885"/>
            </a:xfrm>
            <a:custGeom>
              <a:avLst/>
              <a:gdLst>
                <a:gd name="connsiteX0" fmla="*/ 0 w 1493531"/>
                <a:gd name="connsiteY0" fmla="*/ 746766 h 1493531"/>
                <a:gd name="connsiteX1" fmla="*/ 746766 w 1493531"/>
                <a:gd name="connsiteY1" fmla="*/ 0 h 1493531"/>
                <a:gd name="connsiteX2" fmla="*/ 1493532 w 1493531"/>
                <a:gd name="connsiteY2" fmla="*/ 746766 h 1493531"/>
                <a:gd name="connsiteX3" fmla="*/ 746766 w 1493531"/>
                <a:gd name="connsiteY3" fmla="*/ 1493532 h 1493531"/>
                <a:gd name="connsiteX4" fmla="*/ 0 w 1493531"/>
                <a:gd name="connsiteY4" fmla="*/ 746766 h 149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531" h="1493531">
                  <a:moveTo>
                    <a:pt x="0" y="746766"/>
                  </a:moveTo>
                  <a:cubicBezTo>
                    <a:pt x="0" y="334339"/>
                    <a:pt x="334339" y="0"/>
                    <a:pt x="746766" y="0"/>
                  </a:cubicBezTo>
                  <a:cubicBezTo>
                    <a:pt x="1159193" y="0"/>
                    <a:pt x="1493532" y="334339"/>
                    <a:pt x="1493532" y="746766"/>
                  </a:cubicBezTo>
                  <a:cubicBezTo>
                    <a:pt x="1493532" y="1159193"/>
                    <a:pt x="1159193" y="1493532"/>
                    <a:pt x="746766" y="1493532"/>
                  </a:cubicBezTo>
                  <a:cubicBezTo>
                    <a:pt x="334339" y="1493532"/>
                    <a:pt x="0" y="1159193"/>
                    <a:pt x="0" y="746766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0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7613" tIns="227613" rIns="227613" bIns="227613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Aft>
                  <a:spcPts val="1200"/>
                </a:spcAft>
                <a:defRPr/>
              </a:pPr>
              <a:r>
                <a:rPr lang="ru-RU" sz="1600" b="1" dirty="0">
                  <a:solidFill>
                    <a:schemeClr val="tx1"/>
                  </a:solidFill>
                  <a:latin typeface="Arial Black" panose="020B0A04020102020204" pitchFamily="34" charset="0"/>
                  <a:cs typeface="Arial" charset="0"/>
                </a:rPr>
                <a:t>ПРЯМЫЕ затраты</a:t>
              </a: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4310401" y="943073"/>
              <a:ext cx="1374673" cy="1493531"/>
            </a:xfrm>
            <a:custGeom>
              <a:avLst/>
              <a:gdLst>
                <a:gd name="connsiteX0" fmla="*/ 0 w 2240297"/>
                <a:gd name="connsiteY0" fmla="*/ 0 h 1493531"/>
                <a:gd name="connsiteX1" fmla="*/ 2240297 w 2240297"/>
                <a:gd name="connsiteY1" fmla="*/ 0 h 1493531"/>
                <a:gd name="connsiteX2" fmla="*/ 2240297 w 2240297"/>
                <a:gd name="connsiteY2" fmla="*/ 1493531 h 1493531"/>
                <a:gd name="connsiteX3" fmla="*/ 0 w 2240297"/>
                <a:gd name="connsiteY3" fmla="*/ 1493531 h 1493531"/>
                <a:gd name="connsiteX4" fmla="*/ 0 w 2240297"/>
                <a:gd name="connsiteY4" fmla="*/ 0 h 149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297" h="1493531">
                  <a:moveTo>
                    <a:pt x="0" y="0"/>
                  </a:moveTo>
                  <a:lnTo>
                    <a:pt x="2240297" y="0"/>
                  </a:lnTo>
                  <a:lnTo>
                    <a:pt x="2240297" y="1493531"/>
                  </a:lnTo>
                  <a:lnTo>
                    <a:pt x="0" y="149353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285750" lvl="1" indent="-285750" defTabSz="1733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400" b="1" dirty="0">
                  <a:solidFill>
                    <a:srgbClr val="800000"/>
                  </a:solidFill>
                </a:rPr>
                <a:t>2931</a:t>
              </a:r>
            </a:p>
            <a:p>
              <a:pPr marL="285750" lvl="1" indent="-285750" defTabSz="17335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</a:pPr>
              <a:r>
                <a:rPr lang="ru-RU" sz="2400" b="1" dirty="0">
                  <a:solidFill>
                    <a:srgbClr val="800000"/>
                  </a:solidFill>
                </a:rPr>
                <a:t>8100</a:t>
              </a:r>
            </a:p>
            <a:p>
              <a:pPr marL="285750" lvl="1" indent="-285750" defTabSz="1733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400" b="1" dirty="0">
                  <a:solidFill>
                    <a:srgbClr val="800000"/>
                  </a:solidFill>
                </a:rPr>
                <a:t>8300</a:t>
              </a:r>
              <a:endParaRPr lang="ru-RU" sz="2400" b="1" dirty="0">
                <a:solidFill>
                  <a:srgbClr val="800000"/>
                </a:solidFill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3710267" y="2312196"/>
              <a:ext cx="1493530" cy="1493531"/>
            </a:xfrm>
            <a:custGeom>
              <a:avLst/>
              <a:gdLst>
                <a:gd name="connsiteX0" fmla="*/ 0 w 1493531"/>
                <a:gd name="connsiteY0" fmla="*/ 746766 h 1493531"/>
                <a:gd name="connsiteX1" fmla="*/ 746766 w 1493531"/>
                <a:gd name="connsiteY1" fmla="*/ 0 h 1493531"/>
                <a:gd name="connsiteX2" fmla="*/ 1493532 w 1493531"/>
                <a:gd name="connsiteY2" fmla="*/ 746766 h 1493531"/>
                <a:gd name="connsiteX3" fmla="*/ 746766 w 1493531"/>
                <a:gd name="connsiteY3" fmla="*/ 1493532 h 1493531"/>
                <a:gd name="connsiteX4" fmla="*/ 0 w 1493531"/>
                <a:gd name="connsiteY4" fmla="*/ 746766 h 149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531" h="1493531">
                  <a:moveTo>
                    <a:pt x="0" y="746766"/>
                  </a:moveTo>
                  <a:cubicBezTo>
                    <a:pt x="0" y="334339"/>
                    <a:pt x="334339" y="0"/>
                    <a:pt x="746766" y="0"/>
                  </a:cubicBezTo>
                  <a:cubicBezTo>
                    <a:pt x="1159193" y="0"/>
                    <a:pt x="1493532" y="334339"/>
                    <a:pt x="1493532" y="746766"/>
                  </a:cubicBezTo>
                  <a:cubicBezTo>
                    <a:pt x="1493532" y="1159193"/>
                    <a:pt x="1159193" y="1493532"/>
                    <a:pt x="746766" y="1493532"/>
                  </a:cubicBezTo>
                  <a:cubicBezTo>
                    <a:pt x="334339" y="1493532"/>
                    <a:pt x="0" y="1159193"/>
                    <a:pt x="0" y="746766"/>
                  </a:cubicBezTo>
                  <a:close/>
                </a:path>
              </a:pathLst>
            </a:custGeom>
            <a:solidFill>
              <a:srgbClr val="ACE94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7613" tIns="227613" rIns="227613" bIns="227613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Aft>
                  <a:spcPts val="1200"/>
                </a:spcAft>
                <a:defRPr/>
              </a:pPr>
              <a:r>
                <a:rPr lang="ru-RU" sz="1600" b="1" dirty="0">
                  <a:solidFill>
                    <a:schemeClr val="tx1"/>
                  </a:solidFill>
                  <a:latin typeface="Arial Black" panose="020B0A04020102020204" pitchFamily="34" charset="0"/>
                  <a:cs typeface="Arial" charset="0"/>
                </a:rPr>
                <a:t>НАКЛАДНЫЕ </a:t>
              </a:r>
              <a:r>
                <a:rPr lang="ru-RU" sz="1600" b="1" dirty="0">
                  <a:solidFill>
                    <a:schemeClr val="tx1"/>
                  </a:solidFill>
                  <a:latin typeface="Arial Black" panose="020B0A04020102020204" pitchFamily="34" charset="0"/>
                  <a:cs typeface="Arial" charset="0"/>
                </a:rPr>
                <a:t>затраты</a:t>
              </a: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5201145" y="2312196"/>
              <a:ext cx="1608454" cy="1493531"/>
            </a:xfrm>
            <a:custGeom>
              <a:avLst/>
              <a:gdLst>
                <a:gd name="connsiteX0" fmla="*/ 0 w 2240297"/>
                <a:gd name="connsiteY0" fmla="*/ 0 h 1493531"/>
                <a:gd name="connsiteX1" fmla="*/ 2240297 w 2240297"/>
                <a:gd name="connsiteY1" fmla="*/ 0 h 1493531"/>
                <a:gd name="connsiteX2" fmla="*/ 2240297 w 2240297"/>
                <a:gd name="connsiteY2" fmla="*/ 1493531 h 1493531"/>
                <a:gd name="connsiteX3" fmla="*/ 0 w 2240297"/>
                <a:gd name="connsiteY3" fmla="*/ 1493531 h 1493531"/>
                <a:gd name="connsiteX4" fmla="*/ 0 w 2240297"/>
                <a:gd name="connsiteY4" fmla="*/ 0 h 149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297" h="1493531">
                  <a:moveTo>
                    <a:pt x="0" y="0"/>
                  </a:moveTo>
                  <a:lnTo>
                    <a:pt x="2240297" y="0"/>
                  </a:lnTo>
                  <a:lnTo>
                    <a:pt x="2240297" y="1493531"/>
                  </a:lnTo>
                  <a:lnTo>
                    <a:pt x="0" y="149353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285750" lvl="1" indent="-285750" defTabSz="1733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400" b="1" dirty="0">
                  <a:solidFill>
                    <a:srgbClr val="800000"/>
                  </a:solidFill>
                </a:rPr>
                <a:t>8400</a:t>
              </a:r>
              <a:endParaRPr lang="ru-RU" sz="2400" b="1" dirty="0">
                <a:solidFill>
                  <a:srgbClr val="800000"/>
                </a:solidFill>
              </a:endParaRP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3542954" y="3813998"/>
              <a:ext cx="1493530" cy="1493531"/>
            </a:xfrm>
            <a:custGeom>
              <a:avLst/>
              <a:gdLst>
                <a:gd name="connsiteX0" fmla="*/ 0 w 1493531"/>
                <a:gd name="connsiteY0" fmla="*/ 746766 h 1493531"/>
                <a:gd name="connsiteX1" fmla="*/ 746766 w 1493531"/>
                <a:gd name="connsiteY1" fmla="*/ 0 h 1493531"/>
                <a:gd name="connsiteX2" fmla="*/ 1493532 w 1493531"/>
                <a:gd name="connsiteY2" fmla="*/ 746766 h 1493531"/>
                <a:gd name="connsiteX3" fmla="*/ 746766 w 1493531"/>
                <a:gd name="connsiteY3" fmla="*/ 1493532 h 1493531"/>
                <a:gd name="connsiteX4" fmla="*/ 0 w 1493531"/>
                <a:gd name="connsiteY4" fmla="*/ 746766 h 149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531" h="1493531">
                  <a:moveTo>
                    <a:pt x="0" y="746766"/>
                  </a:moveTo>
                  <a:cubicBezTo>
                    <a:pt x="0" y="334339"/>
                    <a:pt x="334339" y="0"/>
                    <a:pt x="746766" y="0"/>
                  </a:cubicBezTo>
                  <a:cubicBezTo>
                    <a:pt x="1159193" y="0"/>
                    <a:pt x="1493532" y="334339"/>
                    <a:pt x="1493532" y="746766"/>
                  </a:cubicBezTo>
                  <a:cubicBezTo>
                    <a:pt x="1493532" y="1159193"/>
                    <a:pt x="1159193" y="1493532"/>
                    <a:pt x="746766" y="1493532"/>
                  </a:cubicBezTo>
                  <a:cubicBezTo>
                    <a:pt x="334339" y="1493532"/>
                    <a:pt x="0" y="1159193"/>
                    <a:pt x="0" y="746766"/>
                  </a:cubicBezTo>
                  <a:close/>
                </a:path>
              </a:pathLst>
            </a:custGeom>
            <a:solidFill>
              <a:srgbClr val="EE9AE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7613" tIns="227613" rIns="227613" bIns="227613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Aft>
                  <a:spcPts val="1200"/>
                </a:spcAft>
                <a:defRPr/>
              </a:pPr>
              <a:r>
                <a:rPr lang="ru-RU" sz="1600" b="1" dirty="0">
                  <a:solidFill>
                    <a:schemeClr val="tx1"/>
                  </a:solidFill>
                  <a:latin typeface="Arial Black" panose="020B0A04020102020204" pitchFamily="34" charset="0"/>
                  <a:cs typeface="Arial" charset="0"/>
                </a:rPr>
                <a:t>ПРОЧИЕ затраты</a:t>
              </a:r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5020278" y="4053560"/>
              <a:ext cx="1584181" cy="1493531"/>
            </a:xfrm>
            <a:custGeom>
              <a:avLst/>
              <a:gdLst>
                <a:gd name="connsiteX0" fmla="*/ 0 w 2240297"/>
                <a:gd name="connsiteY0" fmla="*/ 0 h 1493531"/>
                <a:gd name="connsiteX1" fmla="*/ 2240297 w 2240297"/>
                <a:gd name="connsiteY1" fmla="*/ 0 h 1493531"/>
                <a:gd name="connsiteX2" fmla="*/ 2240297 w 2240297"/>
                <a:gd name="connsiteY2" fmla="*/ 1493531 h 1493531"/>
                <a:gd name="connsiteX3" fmla="*/ 0 w 2240297"/>
                <a:gd name="connsiteY3" fmla="*/ 1493531 h 1493531"/>
                <a:gd name="connsiteX4" fmla="*/ 0 w 2240297"/>
                <a:gd name="connsiteY4" fmla="*/ 0 h 149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297" h="1493531">
                  <a:moveTo>
                    <a:pt x="0" y="0"/>
                  </a:moveTo>
                  <a:lnTo>
                    <a:pt x="2240297" y="0"/>
                  </a:lnTo>
                  <a:lnTo>
                    <a:pt x="2240297" y="1493531"/>
                  </a:lnTo>
                  <a:lnTo>
                    <a:pt x="0" y="149353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285750" lvl="1" indent="-285750" defTabSz="1733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400" b="1" dirty="0">
                  <a:solidFill>
                    <a:srgbClr val="800000"/>
                  </a:solidFill>
                </a:rPr>
                <a:t>7000</a:t>
              </a:r>
              <a:endParaRPr lang="ru-RU" sz="2400" b="1" dirty="0">
                <a:solidFill>
                  <a:srgbClr val="800000"/>
                </a:solidFill>
              </a:endParaRPr>
            </a:p>
            <a:p>
              <a:pPr marL="285750" lvl="1" indent="-285750" defTabSz="1733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400" b="1" dirty="0">
                  <a:solidFill>
                    <a:srgbClr val="800000"/>
                  </a:solidFill>
                </a:rPr>
                <a:t>Прочие счета БУ</a:t>
              </a:r>
              <a:endParaRPr lang="ru-RU" sz="2400" b="1" dirty="0">
                <a:solidFill>
                  <a:srgbClr val="800000"/>
                </a:solidFill>
              </a:endParaRPr>
            </a:p>
          </p:txBody>
        </p:sp>
        <p:sp>
          <p:nvSpPr>
            <p:cNvPr id="32" name="Полилиния 31"/>
            <p:cNvSpPr/>
            <p:nvPr/>
          </p:nvSpPr>
          <p:spPr>
            <a:xfrm rot="1203034">
              <a:off x="3170417" y="4236799"/>
              <a:ext cx="539391" cy="7548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32607"/>
                  </a:moveTo>
                  <a:lnTo>
                    <a:pt x="384693" y="32607"/>
                  </a:ln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" name="TextBox 2"/>
          <p:cNvSpPr txBox="1"/>
          <p:nvPr/>
        </p:nvSpPr>
        <p:spPr>
          <a:xfrm>
            <a:off x="5569379" y="3356992"/>
            <a:ext cx="17507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2000" b="1" dirty="0">
                <a:latin typeface="Arial Black" panose="020B0A04020102020204" pitchFamily="34" charset="0"/>
              </a:rPr>
              <a:t>Бух. учет</a:t>
            </a:r>
          </a:p>
        </p:txBody>
      </p:sp>
      <p:sp>
        <p:nvSpPr>
          <p:cNvPr id="48" name="Полилиния 47"/>
          <p:cNvSpPr/>
          <p:nvPr/>
        </p:nvSpPr>
        <p:spPr>
          <a:xfrm>
            <a:off x="6456040" y="4882460"/>
            <a:ext cx="1642884" cy="1642884"/>
          </a:xfrm>
          <a:custGeom>
            <a:avLst/>
            <a:gdLst>
              <a:gd name="connsiteX0" fmla="*/ 0 w 1493531"/>
              <a:gd name="connsiteY0" fmla="*/ 746766 h 1493531"/>
              <a:gd name="connsiteX1" fmla="*/ 746766 w 1493531"/>
              <a:gd name="connsiteY1" fmla="*/ 0 h 1493531"/>
              <a:gd name="connsiteX2" fmla="*/ 1493532 w 1493531"/>
              <a:gd name="connsiteY2" fmla="*/ 746766 h 1493531"/>
              <a:gd name="connsiteX3" fmla="*/ 746766 w 1493531"/>
              <a:gd name="connsiteY3" fmla="*/ 1493532 h 1493531"/>
              <a:gd name="connsiteX4" fmla="*/ 0 w 1493531"/>
              <a:gd name="connsiteY4" fmla="*/ 746766 h 1493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531" h="1493531">
                <a:moveTo>
                  <a:pt x="0" y="746766"/>
                </a:moveTo>
                <a:cubicBezTo>
                  <a:pt x="0" y="334339"/>
                  <a:pt x="334339" y="0"/>
                  <a:pt x="746766" y="0"/>
                </a:cubicBezTo>
                <a:cubicBezTo>
                  <a:pt x="1159193" y="0"/>
                  <a:pt x="1493532" y="334339"/>
                  <a:pt x="1493532" y="746766"/>
                </a:cubicBezTo>
                <a:cubicBezTo>
                  <a:pt x="1493532" y="1159193"/>
                  <a:pt x="1159193" y="1493532"/>
                  <a:pt x="746766" y="1493532"/>
                </a:cubicBezTo>
                <a:cubicBezTo>
                  <a:pt x="334339" y="1493532"/>
                  <a:pt x="0" y="1159193"/>
                  <a:pt x="0" y="746766"/>
                </a:cubicBezTo>
                <a:close/>
              </a:path>
            </a:pathLst>
          </a:custGeom>
          <a:solidFill>
            <a:srgbClr val="FF0000">
              <a:alpha val="19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613" tIns="227613" rIns="227613" bIns="227613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1500" b="1" dirty="0">
                <a:solidFill>
                  <a:schemeClr val="tx1"/>
                </a:solidFill>
                <a:latin typeface="Arial Black" panose="020B0A04020102020204" pitchFamily="34" charset="0"/>
                <a:cs typeface="Arial" charset="0"/>
              </a:rPr>
              <a:t>СЕБЕСТОИМОСТЬ продукции (услуг)</a:t>
            </a:r>
            <a:endParaRPr lang="ru-RU" sz="1500" b="1" dirty="0">
              <a:solidFill>
                <a:schemeClr val="tx1"/>
              </a:solidFill>
              <a:latin typeface="Arial Black" panose="020B0A04020102020204" pitchFamily="34" charset="0"/>
              <a:cs typeface="Arial" charset="0"/>
            </a:endParaRPr>
          </a:p>
        </p:txBody>
      </p:sp>
      <p:sp>
        <p:nvSpPr>
          <p:cNvPr id="49" name="Полилиния 48"/>
          <p:cNvSpPr/>
          <p:nvPr/>
        </p:nvSpPr>
        <p:spPr>
          <a:xfrm rot="3640185">
            <a:off x="6499307" y="4807926"/>
            <a:ext cx="384693" cy="6521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607"/>
                </a:moveTo>
                <a:lnTo>
                  <a:pt x="384693" y="32607"/>
                </a:ln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Полилиния 49"/>
          <p:cNvSpPr/>
          <p:nvPr/>
        </p:nvSpPr>
        <p:spPr>
          <a:xfrm>
            <a:off x="8184233" y="5221047"/>
            <a:ext cx="1584181" cy="1493531"/>
          </a:xfrm>
          <a:custGeom>
            <a:avLst/>
            <a:gdLst>
              <a:gd name="connsiteX0" fmla="*/ 0 w 2240297"/>
              <a:gd name="connsiteY0" fmla="*/ 0 h 1493531"/>
              <a:gd name="connsiteX1" fmla="*/ 2240297 w 2240297"/>
              <a:gd name="connsiteY1" fmla="*/ 0 h 1493531"/>
              <a:gd name="connsiteX2" fmla="*/ 2240297 w 2240297"/>
              <a:gd name="connsiteY2" fmla="*/ 1493531 h 1493531"/>
              <a:gd name="connsiteX3" fmla="*/ 0 w 2240297"/>
              <a:gd name="connsiteY3" fmla="*/ 1493531 h 1493531"/>
              <a:gd name="connsiteX4" fmla="*/ 0 w 2240297"/>
              <a:gd name="connsiteY4" fmla="*/ 0 h 1493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0297" h="1493531">
                <a:moveTo>
                  <a:pt x="0" y="0"/>
                </a:moveTo>
                <a:lnTo>
                  <a:pt x="2240297" y="0"/>
                </a:lnTo>
                <a:lnTo>
                  <a:pt x="2240297" y="1493531"/>
                </a:lnTo>
                <a:lnTo>
                  <a:pt x="0" y="14935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85750" lvl="1" indent="-285750" defTabSz="1733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400" b="1" dirty="0">
                <a:solidFill>
                  <a:srgbClr val="800000"/>
                </a:solidFill>
              </a:rPr>
              <a:t>7010</a:t>
            </a:r>
          </a:p>
        </p:txBody>
      </p:sp>
      <p:pic>
        <p:nvPicPr>
          <p:cNvPr id="76" name="Рисунок 2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841" y="4361274"/>
            <a:ext cx="1208749" cy="88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Рисунок 2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539" y="4740032"/>
            <a:ext cx="1093121" cy="76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TextBox 77"/>
          <p:cNvSpPr txBox="1"/>
          <p:nvPr/>
        </p:nvSpPr>
        <p:spPr>
          <a:xfrm>
            <a:off x="1990506" y="1627179"/>
            <a:ext cx="2664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22300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2000" b="1" dirty="0">
                <a:latin typeface="Arial Black" panose="020B0A04020102020204" pitchFamily="34" charset="0"/>
              </a:rPr>
              <a:t>Отчеты БУ</a:t>
            </a:r>
            <a:endParaRPr lang="ru-RU" sz="2000" b="1" dirty="0">
              <a:latin typeface="Arial Black" panose="020B0A04020102020204" pitchFamily="34" charset="0"/>
            </a:endParaRPr>
          </a:p>
        </p:txBody>
      </p:sp>
      <p:pic>
        <p:nvPicPr>
          <p:cNvPr id="79" name="Рисунок 2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573" y="4475705"/>
            <a:ext cx="1093121" cy="76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Рисунок 2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496" y="4918836"/>
            <a:ext cx="1208749" cy="88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Полилиния 80"/>
          <p:cNvSpPr/>
          <p:nvPr/>
        </p:nvSpPr>
        <p:spPr>
          <a:xfrm rot="19998976">
            <a:off x="2465478" y="3513450"/>
            <a:ext cx="471067" cy="6521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607"/>
                </a:moveTo>
                <a:lnTo>
                  <a:pt x="471067" y="32607"/>
                </a:ln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2" name="Полилиния 81"/>
          <p:cNvSpPr/>
          <p:nvPr/>
        </p:nvSpPr>
        <p:spPr>
          <a:xfrm rot="1601024" flipV="1">
            <a:off x="3560269" y="3552776"/>
            <a:ext cx="533644" cy="469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607"/>
                </a:moveTo>
                <a:lnTo>
                  <a:pt x="471067" y="32607"/>
                </a:ln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3" name="TextBox 82"/>
          <p:cNvSpPr txBox="1"/>
          <p:nvPr/>
        </p:nvSpPr>
        <p:spPr>
          <a:xfrm>
            <a:off x="1127449" y="3716247"/>
            <a:ext cx="24482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2000" b="1" dirty="0"/>
              <a:t>Объект строительства</a:t>
            </a:r>
            <a:endParaRPr lang="ru-RU" sz="20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3143673" y="3720845"/>
            <a:ext cx="17329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2000" b="1" dirty="0"/>
              <a:t>Проекты </a:t>
            </a:r>
            <a:r>
              <a:rPr lang="en-US" sz="2000" b="1" dirty="0"/>
              <a:t>(</a:t>
            </a:r>
            <a:r>
              <a:rPr lang="ru-RU" sz="2000" b="1" dirty="0"/>
              <a:t>стройки</a:t>
            </a:r>
            <a:r>
              <a:rPr lang="en-US" sz="2000" b="1" dirty="0"/>
              <a:t>)</a:t>
            </a:r>
            <a:r>
              <a:rPr lang="ru-RU" sz="2000" b="1" dirty="0"/>
              <a:t> </a:t>
            </a:r>
            <a:endParaRPr lang="ru-RU" sz="2000" b="1" dirty="0"/>
          </a:p>
        </p:txBody>
      </p:sp>
      <p:sp>
        <p:nvSpPr>
          <p:cNvPr id="85" name="Стрелка вниз 84"/>
          <p:cNvSpPr/>
          <p:nvPr/>
        </p:nvSpPr>
        <p:spPr>
          <a:xfrm rot="5400000">
            <a:off x="4686513" y="3267025"/>
            <a:ext cx="640733" cy="558062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061" y="2060848"/>
            <a:ext cx="758268" cy="758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567" y="2270794"/>
            <a:ext cx="758268" cy="758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525" y="2391623"/>
            <a:ext cx="758268" cy="758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031" y="2601569"/>
            <a:ext cx="758268" cy="758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Анализ затрат в БСО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260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Обзор программной реализации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278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861827" y="2204865"/>
            <a:ext cx="1930199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b="1" dirty="0"/>
              <a:t>ДОКУМЕНТ Нормативные ресурсы расценки</a:t>
            </a:r>
            <a:endParaRPr lang="ru-RU" b="1" dirty="0"/>
          </a:p>
        </p:txBody>
      </p:sp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251" y="1109739"/>
            <a:ext cx="7402513" cy="557212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Стрелка вниз 32"/>
          <p:cNvSpPr/>
          <p:nvPr/>
        </p:nvSpPr>
        <p:spPr>
          <a:xfrm rot="19238702">
            <a:off x="2586900" y="3649005"/>
            <a:ext cx="640732" cy="727566"/>
          </a:xfrm>
          <a:prstGeom prst="downArrow">
            <a:avLst/>
          </a:prstGeom>
          <a:solidFill>
            <a:schemeClr val="accent2"/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466" y="3419495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Планирование объема работ и затрат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60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>
          <a:xfrm>
            <a:off x="5544649" y="1097360"/>
            <a:ext cx="2236427" cy="2194308"/>
          </a:xfrm>
          <a:prstGeom prst="rect">
            <a:avLst/>
          </a:prstGeom>
          <a:solidFill>
            <a:srgbClr val="F9DD77">
              <a:alpha val="53000"/>
            </a:srgbClr>
          </a:solidFill>
          <a:ln>
            <a:solidFill>
              <a:srgbClr val="F9D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725754" y="4521325"/>
            <a:ext cx="1642407" cy="2194308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solidFill>
              <a:srgbClr val="FF0000">
                <a:alpha val="2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231571" y="4530250"/>
            <a:ext cx="2101348" cy="2194308"/>
          </a:xfrm>
          <a:prstGeom prst="rect">
            <a:avLst/>
          </a:prstGeom>
          <a:solidFill>
            <a:srgbClr val="F9DD77">
              <a:alpha val="53000"/>
            </a:srgbClr>
          </a:solidFill>
          <a:ln>
            <a:solidFill>
              <a:srgbClr val="F9D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0452" y="1120911"/>
            <a:ext cx="1850449" cy="2194308"/>
          </a:xfrm>
          <a:prstGeom prst="rect">
            <a:avLst/>
          </a:prstGeom>
          <a:solidFill>
            <a:srgbClr val="F9DD77">
              <a:alpha val="53000"/>
            </a:srgbClr>
          </a:solidFill>
          <a:ln>
            <a:solidFill>
              <a:srgbClr val="F9D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71331" y="3333269"/>
            <a:ext cx="25008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44600">
              <a:defRPr/>
            </a:pPr>
            <a:r>
              <a:rPr lang="ru-RU" sz="1400" b="1" dirty="0"/>
              <a:t>ВИДЫ ОПЕРАЦИЙ:</a:t>
            </a:r>
          </a:p>
          <a:p>
            <a:pPr indent="180000" defTabSz="1244600">
              <a:buFont typeface="Arial" panose="020B0604020202020204" pitchFamily="34" charset="0"/>
              <a:buChar char="•"/>
              <a:defRPr/>
            </a:pPr>
            <a:r>
              <a:rPr lang="ru-RU" sz="1400" b="1" dirty="0"/>
              <a:t>расход по накладной;</a:t>
            </a:r>
          </a:p>
          <a:p>
            <a:pPr indent="180000" defTabSz="1244600">
              <a:buFont typeface="Arial" panose="020B0604020202020204" pitchFamily="34" charset="0"/>
              <a:buChar char="•"/>
              <a:defRPr/>
            </a:pPr>
            <a:r>
              <a:rPr lang="ru-RU" sz="1400" b="1" dirty="0"/>
              <a:t>требование-накладная;</a:t>
            </a:r>
          </a:p>
          <a:p>
            <a:pPr indent="-180000" defTabSz="1244600">
              <a:buFont typeface="Arial" panose="020B0604020202020204" pitchFamily="34" charset="0"/>
              <a:buChar char="•"/>
              <a:defRPr/>
            </a:pPr>
            <a:r>
              <a:rPr lang="ru-RU" sz="1400" b="1" dirty="0"/>
              <a:t>расход с ордерного склада;</a:t>
            </a:r>
            <a:endParaRPr lang="ru-RU" sz="1400" b="1" dirty="0"/>
          </a:p>
          <a:p>
            <a:pPr indent="-180000" defTabSz="1244600">
              <a:buFont typeface="Arial" panose="020B0604020202020204" pitchFamily="34" charset="0"/>
              <a:buChar char="•"/>
              <a:defRPr/>
            </a:pPr>
            <a:r>
              <a:rPr lang="ru-RU" sz="1400" b="1" dirty="0"/>
              <a:t>накладная на списание.</a:t>
            </a:r>
            <a:endParaRPr lang="ru-RU" sz="1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98312" y="1046945"/>
            <a:ext cx="25154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44600">
              <a:defRPr/>
            </a:pPr>
            <a:r>
              <a:rPr lang="ru-RU" b="1" dirty="0"/>
              <a:t>ОТЧЕТ</a:t>
            </a:r>
          </a:p>
          <a:p>
            <a:pPr algn="ctr" defTabSz="1244600">
              <a:defRPr/>
            </a:pPr>
            <a:r>
              <a:rPr lang="ru-RU" b="1" dirty="0"/>
              <a:t>План-фактный анализ материальных затрат на строительство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35533" y="4502820"/>
            <a:ext cx="2327151" cy="111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44600">
              <a:defRPr/>
            </a:pPr>
            <a:r>
              <a:rPr lang="ru-RU" b="1" dirty="0"/>
              <a:t>ДОКУМЕНТ </a:t>
            </a:r>
          </a:p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b="1" dirty="0"/>
              <a:t>Журнал расхода материалов в строительстве (М-29)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679844" y="4525314"/>
            <a:ext cx="1595205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b="1" dirty="0"/>
              <a:t>ДОКУМЕНТ Списание ТМЗ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74629" y="1097360"/>
            <a:ext cx="1384470" cy="1089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b="1" dirty="0"/>
              <a:t>ДОКУМЕНТ Расходный ордер на товары</a:t>
            </a:r>
            <a:endParaRPr lang="ru-RU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645997" y="4514718"/>
            <a:ext cx="2210310" cy="2256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44600">
              <a:defRPr/>
            </a:pPr>
            <a:r>
              <a:rPr lang="ru-RU" b="1" dirty="0"/>
              <a:t>ОТЧЕТЫ БУ</a:t>
            </a:r>
          </a:p>
          <a:p>
            <a:pPr algn="ctr" defTabSz="1244600">
              <a:defRPr/>
            </a:pPr>
            <a:r>
              <a:rPr lang="ru-RU" b="1" dirty="0"/>
              <a:t>ОСВ по счету, Карточка счета и др. </a:t>
            </a:r>
          </a:p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endParaRPr lang="ru-RU" b="1" dirty="0"/>
          </a:p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endParaRPr lang="ru-RU" b="1" dirty="0"/>
          </a:p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endParaRPr lang="ru-RU" b="1" dirty="0"/>
          </a:p>
        </p:txBody>
      </p:sp>
      <p:sp>
        <p:nvSpPr>
          <p:cNvPr id="34" name="Овал 33"/>
          <p:cNvSpPr/>
          <p:nvPr/>
        </p:nvSpPr>
        <p:spPr>
          <a:xfrm>
            <a:off x="7913787" y="1339622"/>
            <a:ext cx="2158545" cy="2206011"/>
          </a:xfrm>
          <a:prstGeom prst="ellipse">
            <a:avLst/>
          </a:prstGeom>
          <a:gradFill flip="none" rotWithShape="1">
            <a:gsLst>
              <a:gs pos="0">
                <a:srgbClr val="E89F34"/>
              </a:gs>
              <a:gs pos="40000">
                <a:srgbClr val="FFC000"/>
              </a:gs>
              <a:gs pos="100000">
                <a:srgbClr val="FFFF00"/>
              </a:gs>
            </a:gsLst>
            <a:lin ang="81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Полилиния 34"/>
          <p:cNvSpPr/>
          <p:nvPr/>
        </p:nvSpPr>
        <p:spPr>
          <a:xfrm>
            <a:off x="8565392" y="1745432"/>
            <a:ext cx="1464944" cy="1507210"/>
          </a:xfrm>
          <a:custGeom>
            <a:avLst/>
            <a:gdLst>
              <a:gd name="connsiteX0" fmla="*/ 0 w 1493531"/>
              <a:gd name="connsiteY0" fmla="*/ 746766 h 1493531"/>
              <a:gd name="connsiteX1" fmla="*/ 746766 w 1493531"/>
              <a:gd name="connsiteY1" fmla="*/ 0 h 1493531"/>
              <a:gd name="connsiteX2" fmla="*/ 1493532 w 1493531"/>
              <a:gd name="connsiteY2" fmla="*/ 746766 h 1493531"/>
              <a:gd name="connsiteX3" fmla="*/ 746766 w 1493531"/>
              <a:gd name="connsiteY3" fmla="*/ 1493532 h 1493531"/>
              <a:gd name="connsiteX4" fmla="*/ 0 w 1493531"/>
              <a:gd name="connsiteY4" fmla="*/ 746766 h 1493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531" h="1493531">
                <a:moveTo>
                  <a:pt x="0" y="746766"/>
                </a:moveTo>
                <a:cubicBezTo>
                  <a:pt x="0" y="334339"/>
                  <a:pt x="334339" y="0"/>
                  <a:pt x="746766" y="0"/>
                </a:cubicBezTo>
                <a:cubicBezTo>
                  <a:pt x="1159193" y="0"/>
                  <a:pt x="1493532" y="334339"/>
                  <a:pt x="1493532" y="746766"/>
                </a:cubicBezTo>
                <a:cubicBezTo>
                  <a:pt x="1493532" y="1159193"/>
                  <a:pt x="1159193" y="1493532"/>
                  <a:pt x="746766" y="1493532"/>
                </a:cubicBezTo>
                <a:cubicBezTo>
                  <a:pt x="334339" y="1493532"/>
                  <a:pt x="0" y="1159193"/>
                  <a:pt x="0" y="746766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11292"/>
              <a:satOff val="13270"/>
              <a:lumOff val="2876"/>
              <a:alphaOff val="0"/>
            </a:schemeClr>
          </a:fillRef>
          <a:effectRef idx="0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613" tIns="227613" rIns="227613" bIns="227613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Arial Black" panose="020B0A04020102020204" pitchFamily="34" charset="0"/>
                <a:cs typeface="Arial" charset="0"/>
              </a:rPr>
              <a:t>ПРЯМЫЕ </a:t>
            </a:r>
            <a:r>
              <a:rPr lang="ru-RU" sz="1400" b="1" dirty="0">
                <a:solidFill>
                  <a:schemeClr val="tx1"/>
                </a:solidFill>
                <a:latin typeface="Arial Black" panose="020B0A04020102020204" pitchFamily="34" charset="0"/>
                <a:cs typeface="Arial" charset="0"/>
              </a:rPr>
              <a:t>затраты</a:t>
            </a:r>
          </a:p>
          <a:p>
            <a:pPr algn="ctr" defTabSz="622300">
              <a:lnSpc>
                <a:spcPct val="90000"/>
              </a:lnSpc>
              <a:defRPr/>
            </a:pPr>
            <a:r>
              <a:rPr lang="ru-RU" sz="1300" b="1" dirty="0">
                <a:solidFill>
                  <a:schemeClr val="tx1"/>
                </a:solidFill>
                <a:latin typeface="Arial Black" panose="020B0A04020102020204" pitchFamily="34" charset="0"/>
                <a:cs typeface="Arial" charset="0"/>
              </a:rPr>
              <a:t>ДТ 2931,8110</a:t>
            </a:r>
          </a:p>
          <a:p>
            <a:pPr algn="ctr" defTabSz="622300">
              <a:lnSpc>
                <a:spcPct val="90000"/>
              </a:lnSpc>
              <a:defRPr/>
            </a:pPr>
            <a:r>
              <a:rPr lang="ru-RU" sz="1300" b="1" dirty="0">
                <a:solidFill>
                  <a:schemeClr val="tx1"/>
                </a:solidFill>
                <a:latin typeface="Arial Black" panose="020B0A04020102020204" pitchFamily="34" charset="0"/>
                <a:cs typeface="Arial" charset="0"/>
              </a:rPr>
              <a:t>КТ 1300</a:t>
            </a:r>
            <a:endParaRPr lang="ru-RU" sz="1300" b="1" dirty="0">
              <a:solidFill>
                <a:schemeClr val="tx1"/>
              </a:solidFill>
              <a:latin typeface="Arial Black" panose="020B0A04020102020204" pitchFamily="34" charset="0"/>
              <a:cs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09932" y="1599800"/>
            <a:ext cx="35546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1600" b="1" dirty="0">
                <a:latin typeface="Arial Black" panose="020B0A04020102020204" pitchFamily="34" charset="0"/>
              </a:rPr>
              <a:t>Бух учет</a:t>
            </a:r>
            <a:endParaRPr lang="ru-RU" sz="1600" b="1" dirty="0">
              <a:latin typeface="Arial Black" panose="020B0A04020102020204" pitchFamily="34" charset="0"/>
            </a:endParaRPr>
          </a:p>
        </p:txBody>
      </p:sp>
      <p:sp>
        <p:nvSpPr>
          <p:cNvPr id="37" name="Стрелка вниз 36"/>
          <p:cNvSpPr/>
          <p:nvPr/>
        </p:nvSpPr>
        <p:spPr>
          <a:xfrm rot="16200000">
            <a:off x="5218312" y="5710891"/>
            <a:ext cx="360000" cy="589065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Стрелка вниз 37"/>
          <p:cNvSpPr/>
          <p:nvPr/>
        </p:nvSpPr>
        <p:spPr>
          <a:xfrm rot="16200000">
            <a:off x="5218312" y="2234655"/>
            <a:ext cx="360000" cy="589065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Стрелка вниз 38"/>
          <p:cNvSpPr/>
          <p:nvPr/>
        </p:nvSpPr>
        <p:spPr>
          <a:xfrm>
            <a:off x="8691943" y="3617640"/>
            <a:ext cx="360000" cy="776398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Стрелка вниз 39"/>
          <p:cNvSpPr/>
          <p:nvPr/>
        </p:nvSpPr>
        <p:spPr>
          <a:xfrm rot="5400000">
            <a:off x="7306543" y="2328096"/>
            <a:ext cx="360000" cy="589065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Стрелка вниз 40"/>
          <p:cNvSpPr/>
          <p:nvPr/>
        </p:nvSpPr>
        <p:spPr>
          <a:xfrm>
            <a:off x="4167715" y="3315220"/>
            <a:ext cx="360000" cy="1050539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Выноска 1 (с границей) 43"/>
          <p:cNvSpPr/>
          <p:nvPr/>
        </p:nvSpPr>
        <p:spPr>
          <a:xfrm>
            <a:off x="1441127" y="3064024"/>
            <a:ext cx="1430405" cy="1438796"/>
          </a:xfrm>
          <a:prstGeom prst="accentCallout1">
            <a:avLst>
              <a:gd name="adj1" fmla="val 15786"/>
              <a:gd name="adj2" fmla="val -27644"/>
              <a:gd name="adj3" fmla="val -384"/>
              <a:gd name="adj4" fmla="val 1621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296965" y="1119424"/>
            <a:ext cx="1950831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b="1" dirty="0"/>
              <a:t>ДОКУМЕНТ Определение объемов выполнения СМР</a:t>
            </a:r>
            <a:endParaRPr lang="ru-RU" b="1" dirty="0"/>
          </a:p>
        </p:txBody>
      </p:sp>
      <p:sp>
        <p:nvSpPr>
          <p:cNvPr id="49" name="Стрелка вниз 48"/>
          <p:cNvSpPr/>
          <p:nvPr/>
        </p:nvSpPr>
        <p:spPr>
          <a:xfrm rot="12878505">
            <a:off x="5010901" y="3051559"/>
            <a:ext cx="360000" cy="1360776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Стрелка вниз 49"/>
          <p:cNvSpPr/>
          <p:nvPr/>
        </p:nvSpPr>
        <p:spPr>
          <a:xfrm rot="12878505">
            <a:off x="7392980" y="3023279"/>
            <a:ext cx="360000" cy="1360776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Стрелка вниз 47"/>
          <p:cNvSpPr/>
          <p:nvPr/>
        </p:nvSpPr>
        <p:spPr>
          <a:xfrm rot="19164970">
            <a:off x="3257722" y="3087714"/>
            <a:ext cx="360000" cy="13608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21594000" lon="1800000" rev="0"/>
            </a:camera>
            <a:lightRig rig="threeP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107" y="5638800"/>
            <a:ext cx="1009254" cy="100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613" y="5848746"/>
            <a:ext cx="1009254" cy="100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086" y="2186888"/>
            <a:ext cx="1009254" cy="100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330" y="2138152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716" y="2099587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645" y="5493204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356" y="5487871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Материальные затраты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72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755" y="1340768"/>
            <a:ext cx="8582483" cy="4006548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4871864" y="4869160"/>
            <a:ext cx="4392488" cy="1728192"/>
          </a:xfrm>
          <a:prstGeom prst="wedgeRoundRectCallout">
            <a:avLst>
              <a:gd name="adj1" fmla="val 60574"/>
              <a:gd name="adj2" fmla="val -101449"/>
              <a:gd name="adj3" fmla="val 16667"/>
            </a:avLst>
          </a:prstGeom>
          <a:solidFill>
            <a:schemeClr val="accent2"/>
          </a:solidFill>
          <a:ln>
            <a:solidFill>
              <a:schemeClr val="accent2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44600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Отражает совокупные материальные затраты понесенные по объекту строительства. Позволяет выявлять отклонения фактических объемов затрат над плановыми.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План-</a:t>
            </a:r>
            <a:r>
              <a:rPr lang="ru-RU" dirty="0" err="1"/>
              <a:t>фактный</a:t>
            </a:r>
            <a:r>
              <a:rPr lang="ru-RU" dirty="0"/>
              <a:t> анализ материальных затрат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13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о брендбукингу Рейтинг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по брендбукингу Рейтинг</Template>
  <TotalTime>152</TotalTime>
  <Words>2671</Words>
  <Application>Microsoft Office PowerPoint</Application>
  <PresentationFormat>Широкоэкранный</PresentationFormat>
  <Paragraphs>267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Aharoni</vt:lpstr>
      <vt:lpstr>Arial</vt:lpstr>
      <vt:lpstr>Arial Black</vt:lpstr>
      <vt:lpstr>Calibri</vt:lpstr>
      <vt:lpstr>Tahoma</vt:lpstr>
      <vt:lpstr>Шаблон по брендбукингу Рейтинг</vt:lpstr>
      <vt:lpstr>Анализ затрат в разрезе объектов строительства и строек в «1С:Бухгалтерия строительных организаций для Казахстана» </vt:lpstr>
      <vt:lpstr>Учет затрат в строительстве </vt:lpstr>
      <vt:lpstr>Учет затрат в БСО </vt:lpstr>
      <vt:lpstr>Анализ затрат в БСО </vt:lpstr>
      <vt:lpstr>Анализ затрат в БСО </vt:lpstr>
      <vt:lpstr>Обзор программной реализации </vt:lpstr>
      <vt:lpstr>Планирование объема работ и затрат </vt:lpstr>
      <vt:lpstr>Материальные затраты </vt:lpstr>
      <vt:lpstr>План-фактный анализ материальных затрат </vt:lpstr>
      <vt:lpstr>Затраты на оплату труда </vt:lpstr>
      <vt:lpstr>План-фактный анализ затрат на оплату труда </vt:lpstr>
      <vt:lpstr>Затраты на механизацию </vt:lpstr>
      <vt:lpstr>План-фактный анализ затрат на механизацию </vt:lpstr>
      <vt:lpstr>План-фактный  анализ объемов использования ресурсов в разрезе работ </vt:lpstr>
      <vt:lpstr>Справка-расчет калькуляции себестоимости</vt:lpstr>
      <vt:lpstr>Прочие затраты </vt:lpstr>
      <vt:lpstr>Анализ затрат в отчетах БУ </vt:lpstr>
      <vt:lpstr>Расчет прибылей и убытков </vt:lpstr>
      <vt:lpstr>Анализ затрат в отчетах БУ по стройкам </vt:lpstr>
      <vt:lpstr>Документ Определение объемов выполнения СМР </vt:lpstr>
      <vt:lpstr>Дополнительную информацию можно получить: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затрат в разрезе объектов строительства и строек в «1С:Бухгалтерия строительных организаций для Казахстана» </dc:title>
  <dc:creator>Ольга Н. Михальчук</dc:creator>
  <cp:lastModifiedBy>Ольга Н. Михальчук</cp:lastModifiedBy>
  <cp:revision>17</cp:revision>
  <dcterms:created xsi:type="dcterms:W3CDTF">2025-04-25T04:24:19Z</dcterms:created>
  <dcterms:modified xsi:type="dcterms:W3CDTF">2025-04-25T06:56:42Z</dcterms:modified>
</cp:coreProperties>
</file>